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8" r:id="rId4"/>
  </p:sldMasterIdLst>
  <p:notesMasterIdLst>
    <p:notesMasterId r:id="rId16"/>
  </p:notesMasterIdLst>
  <p:handoutMasterIdLst>
    <p:handoutMasterId r:id="rId17"/>
  </p:handoutMasterIdLst>
  <p:sldIdLst>
    <p:sldId id="278" r:id="rId5"/>
    <p:sldId id="280" r:id="rId6"/>
    <p:sldId id="281" r:id="rId7"/>
    <p:sldId id="285" r:id="rId8"/>
    <p:sldId id="288" r:id="rId9"/>
    <p:sldId id="282" r:id="rId10"/>
    <p:sldId id="284" r:id="rId11"/>
    <p:sldId id="286" r:id="rId12"/>
    <p:sldId id="287" r:id="rId13"/>
    <p:sldId id="289" r:id="rId14"/>
    <p:sldId id="283" r:id="rId15"/>
  </p:sldIdLst>
  <p:sldSz cx="9144000" cy="6858000" type="screen4x3"/>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3" pos="2880">
          <p15:clr>
            <a:srgbClr val="A4A3A4"/>
          </p15:clr>
        </p15:guide>
        <p15:guide id="4" orient="horz" pos="1848"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ABBD"/>
    <a:srgbClr val="7A6C8D"/>
    <a:srgbClr val="412D5D"/>
    <a:srgbClr val="393C43"/>
    <a:srgbClr val="060909"/>
    <a:srgbClr val="F1C911"/>
    <a:srgbClr val="D3E7F4"/>
    <a:srgbClr val="E3E4E4"/>
    <a:srgbClr val="A6A6A6"/>
    <a:srgbClr val="796B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1882" autoAdjust="0"/>
  </p:normalViewPr>
  <p:slideViewPr>
    <p:cSldViewPr snapToGrid="0">
      <p:cViewPr varScale="1">
        <p:scale>
          <a:sx n="69" d="100"/>
          <a:sy n="69" d="100"/>
        </p:scale>
        <p:origin x="1108" y="44"/>
      </p:cViewPr>
      <p:guideLst>
        <p:guide pos="2880"/>
        <p:guide orient="horz" pos="1848"/>
      </p:guideLst>
    </p:cSldViewPr>
  </p:slideViewPr>
  <p:outlineViewPr>
    <p:cViewPr>
      <p:scale>
        <a:sx n="33" d="100"/>
        <a:sy n="33" d="100"/>
      </p:scale>
      <p:origin x="0" y="154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1710" y="-96"/>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E472C8-CB4C-43E9-ADA3-733FA3E844AC}" type="doc">
      <dgm:prSet loTypeId="urn:microsoft.com/office/officeart/2005/8/layout/process1" loCatId="process" qsTypeId="urn:microsoft.com/office/officeart/2005/8/quickstyle/simple1" qsCatId="simple" csTypeId="urn:microsoft.com/office/officeart/2005/8/colors/accent0_3" csCatId="mainScheme" phldr="1"/>
      <dgm:spPr/>
    </dgm:pt>
    <dgm:pt modelId="{6E47C133-9FAF-48DA-AECD-3B583042CCE9}">
      <dgm:prSet phldrT="[Text]"/>
      <dgm:spPr/>
      <dgm:t>
        <a:bodyPr/>
        <a:lstStyle/>
        <a:p>
          <a:r>
            <a:rPr lang="en-US" dirty="0" smtClean="0"/>
            <a:t>Load Data To Staging</a:t>
          </a:r>
          <a:endParaRPr lang="en-US" dirty="0"/>
        </a:p>
      </dgm:t>
    </dgm:pt>
    <dgm:pt modelId="{186FC83D-204C-4CCF-B0E0-4F05716F422B}" type="parTrans" cxnId="{2CA269D5-B89D-486B-B7C2-19C730A2CD6B}">
      <dgm:prSet/>
      <dgm:spPr/>
      <dgm:t>
        <a:bodyPr/>
        <a:lstStyle/>
        <a:p>
          <a:endParaRPr lang="en-US"/>
        </a:p>
      </dgm:t>
    </dgm:pt>
    <dgm:pt modelId="{F9F6891F-1744-46DD-83FC-6F90B5DE7FC1}" type="sibTrans" cxnId="{2CA269D5-B89D-486B-B7C2-19C730A2CD6B}">
      <dgm:prSet/>
      <dgm:spPr/>
      <dgm:t>
        <a:bodyPr/>
        <a:lstStyle/>
        <a:p>
          <a:endParaRPr lang="en-US"/>
        </a:p>
      </dgm:t>
    </dgm:pt>
    <dgm:pt modelId="{2B3AAB48-8441-4BE3-AAF0-12DE981F638F}">
      <dgm:prSet phldrT="[Text]"/>
      <dgm:spPr/>
      <dgm:t>
        <a:bodyPr/>
        <a:lstStyle/>
        <a:p>
          <a:r>
            <a:rPr lang="en-US" dirty="0" smtClean="0"/>
            <a:t>Transform Into Agency Medical Record</a:t>
          </a:r>
          <a:endParaRPr lang="en-US" dirty="0"/>
        </a:p>
      </dgm:t>
    </dgm:pt>
    <dgm:pt modelId="{D851EAA8-9BAD-4133-9FDD-C7303378A6E8}" type="parTrans" cxnId="{086BFEDA-3A50-4C7D-9D03-26587F5F10FC}">
      <dgm:prSet/>
      <dgm:spPr/>
      <dgm:t>
        <a:bodyPr/>
        <a:lstStyle/>
        <a:p>
          <a:endParaRPr lang="en-US"/>
        </a:p>
      </dgm:t>
    </dgm:pt>
    <dgm:pt modelId="{5228DF6F-DA49-4ACD-BDD8-8DBACBF6E604}" type="sibTrans" cxnId="{086BFEDA-3A50-4C7D-9D03-26587F5F10FC}">
      <dgm:prSet/>
      <dgm:spPr/>
      <dgm:t>
        <a:bodyPr/>
        <a:lstStyle/>
        <a:p>
          <a:endParaRPr lang="en-US"/>
        </a:p>
      </dgm:t>
    </dgm:pt>
    <dgm:pt modelId="{826B9878-3B87-4509-851D-3EA80B7C665C}">
      <dgm:prSet phldrT="[Text]"/>
      <dgm:spPr/>
      <dgm:t>
        <a:bodyPr/>
        <a:lstStyle/>
        <a:p>
          <a:r>
            <a:rPr lang="en-US" dirty="0" smtClean="0"/>
            <a:t>Sync With SalesForce</a:t>
          </a:r>
          <a:endParaRPr lang="en-US" dirty="0"/>
        </a:p>
      </dgm:t>
    </dgm:pt>
    <dgm:pt modelId="{EC05B5CE-3D45-4842-BE98-B705F433B189}" type="parTrans" cxnId="{75F8FBC9-F6B0-4A56-8AFE-FDB1D338AD3D}">
      <dgm:prSet/>
      <dgm:spPr/>
      <dgm:t>
        <a:bodyPr/>
        <a:lstStyle/>
        <a:p>
          <a:endParaRPr lang="en-US"/>
        </a:p>
      </dgm:t>
    </dgm:pt>
    <dgm:pt modelId="{72BEBB00-5185-43D1-842B-DA18A0813583}" type="sibTrans" cxnId="{75F8FBC9-F6B0-4A56-8AFE-FDB1D338AD3D}">
      <dgm:prSet/>
      <dgm:spPr/>
      <dgm:t>
        <a:bodyPr/>
        <a:lstStyle/>
        <a:p>
          <a:endParaRPr lang="en-US"/>
        </a:p>
      </dgm:t>
    </dgm:pt>
    <dgm:pt modelId="{189F96DD-2E2F-445F-9EC7-CF71F26A051C}" type="pres">
      <dgm:prSet presAssocID="{21E472C8-CB4C-43E9-ADA3-733FA3E844AC}" presName="Name0" presStyleCnt="0">
        <dgm:presLayoutVars>
          <dgm:dir/>
          <dgm:resizeHandles val="exact"/>
        </dgm:presLayoutVars>
      </dgm:prSet>
      <dgm:spPr/>
    </dgm:pt>
    <dgm:pt modelId="{E51FDD16-1F4D-4250-9AD9-2DBE91D6AB5E}" type="pres">
      <dgm:prSet presAssocID="{6E47C133-9FAF-48DA-AECD-3B583042CCE9}" presName="node" presStyleLbl="node1" presStyleIdx="0" presStyleCnt="3">
        <dgm:presLayoutVars>
          <dgm:bulletEnabled val="1"/>
        </dgm:presLayoutVars>
      </dgm:prSet>
      <dgm:spPr/>
      <dgm:t>
        <a:bodyPr/>
        <a:lstStyle/>
        <a:p>
          <a:endParaRPr lang="en-US"/>
        </a:p>
      </dgm:t>
    </dgm:pt>
    <dgm:pt modelId="{CDD28A62-6FF9-448E-A8D6-1F678DA72E7E}" type="pres">
      <dgm:prSet presAssocID="{F9F6891F-1744-46DD-83FC-6F90B5DE7FC1}" presName="sibTrans" presStyleLbl="sibTrans2D1" presStyleIdx="0" presStyleCnt="2"/>
      <dgm:spPr/>
      <dgm:t>
        <a:bodyPr/>
        <a:lstStyle/>
        <a:p>
          <a:endParaRPr lang="en-US"/>
        </a:p>
      </dgm:t>
    </dgm:pt>
    <dgm:pt modelId="{464876A8-3D9B-4A55-9402-3DF369F3A269}" type="pres">
      <dgm:prSet presAssocID="{F9F6891F-1744-46DD-83FC-6F90B5DE7FC1}" presName="connectorText" presStyleLbl="sibTrans2D1" presStyleIdx="0" presStyleCnt="2"/>
      <dgm:spPr/>
      <dgm:t>
        <a:bodyPr/>
        <a:lstStyle/>
        <a:p>
          <a:endParaRPr lang="en-US"/>
        </a:p>
      </dgm:t>
    </dgm:pt>
    <dgm:pt modelId="{0FBB18D1-80D1-45F5-926B-89D26D0EB588}" type="pres">
      <dgm:prSet presAssocID="{2B3AAB48-8441-4BE3-AAF0-12DE981F638F}" presName="node" presStyleLbl="node1" presStyleIdx="1" presStyleCnt="3">
        <dgm:presLayoutVars>
          <dgm:bulletEnabled val="1"/>
        </dgm:presLayoutVars>
      </dgm:prSet>
      <dgm:spPr/>
      <dgm:t>
        <a:bodyPr/>
        <a:lstStyle/>
        <a:p>
          <a:endParaRPr lang="en-US"/>
        </a:p>
      </dgm:t>
    </dgm:pt>
    <dgm:pt modelId="{18E9ABCE-1993-445D-9B76-17994095DEEC}" type="pres">
      <dgm:prSet presAssocID="{5228DF6F-DA49-4ACD-BDD8-8DBACBF6E604}" presName="sibTrans" presStyleLbl="sibTrans2D1" presStyleIdx="1" presStyleCnt="2"/>
      <dgm:spPr/>
      <dgm:t>
        <a:bodyPr/>
        <a:lstStyle/>
        <a:p>
          <a:endParaRPr lang="en-US"/>
        </a:p>
      </dgm:t>
    </dgm:pt>
    <dgm:pt modelId="{484669FF-3B75-4EEE-BDCB-8DD19AE17F73}" type="pres">
      <dgm:prSet presAssocID="{5228DF6F-DA49-4ACD-BDD8-8DBACBF6E604}" presName="connectorText" presStyleLbl="sibTrans2D1" presStyleIdx="1" presStyleCnt="2"/>
      <dgm:spPr/>
      <dgm:t>
        <a:bodyPr/>
        <a:lstStyle/>
        <a:p>
          <a:endParaRPr lang="en-US"/>
        </a:p>
      </dgm:t>
    </dgm:pt>
    <dgm:pt modelId="{6432BA19-FDB2-4D9A-AA62-52F179089064}" type="pres">
      <dgm:prSet presAssocID="{826B9878-3B87-4509-851D-3EA80B7C665C}" presName="node" presStyleLbl="node1" presStyleIdx="2" presStyleCnt="3">
        <dgm:presLayoutVars>
          <dgm:bulletEnabled val="1"/>
        </dgm:presLayoutVars>
      </dgm:prSet>
      <dgm:spPr/>
      <dgm:t>
        <a:bodyPr/>
        <a:lstStyle/>
        <a:p>
          <a:endParaRPr lang="en-US"/>
        </a:p>
      </dgm:t>
    </dgm:pt>
  </dgm:ptLst>
  <dgm:cxnLst>
    <dgm:cxn modelId="{C1D74688-D1A6-4233-BF4D-04913F149786}" type="presOf" srcId="{21E472C8-CB4C-43E9-ADA3-733FA3E844AC}" destId="{189F96DD-2E2F-445F-9EC7-CF71F26A051C}" srcOrd="0" destOrd="0" presId="urn:microsoft.com/office/officeart/2005/8/layout/process1"/>
    <dgm:cxn modelId="{23DEA885-7F34-4B07-B8E7-7AB83E96773B}" type="presOf" srcId="{2B3AAB48-8441-4BE3-AAF0-12DE981F638F}" destId="{0FBB18D1-80D1-45F5-926B-89D26D0EB588}" srcOrd="0" destOrd="0" presId="urn:microsoft.com/office/officeart/2005/8/layout/process1"/>
    <dgm:cxn modelId="{75F8FBC9-F6B0-4A56-8AFE-FDB1D338AD3D}" srcId="{21E472C8-CB4C-43E9-ADA3-733FA3E844AC}" destId="{826B9878-3B87-4509-851D-3EA80B7C665C}" srcOrd="2" destOrd="0" parTransId="{EC05B5CE-3D45-4842-BE98-B705F433B189}" sibTransId="{72BEBB00-5185-43D1-842B-DA18A0813583}"/>
    <dgm:cxn modelId="{DBD830D1-0F3A-4F9C-BEED-772D76CD2787}" type="presOf" srcId="{F9F6891F-1744-46DD-83FC-6F90B5DE7FC1}" destId="{CDD28A62-6FF9-448E-A8D6-1F678DA72E7E}" srcOrd="0" destOrd="0" presId="urn:microsoft.com/office/officeart/2005/8/layout/process1"/>
    <dgm:cxn modelId="{2CA269D5-B89D-486B-B7C2-19C730A2CD6B}" srcId="{21E472C8-CB4C-43E9-ADA3-733FA3E844AC}" destId="{6E47C133-9FAF-48DA-AECD-3B583042CCE9}" srcOrd="0" destOrd="0" parTransId="{186FC83D-204C-4CCF-B0E0-4F05716F422B}" sibTransId="{F9F6891F-1744-46DD-83FC-6F90B5DE7FC1}"/>
    <dgm:cxn modelId="{24BD36C6-F1C5-4F8E-9D1D-9233F39BB173}" type="presOf" srcId="{5228DF6F-DA49-4ACD-BDD8-8DBACBF6E604}" destId="{18E9ABCE-1993-445D-9B76-17994095DEEC}" srcOrd="0" destOrd="0" presId="urn:microsoft.com/office/officeart/2005/8/layout/process1"/>
    <dgm:cxn modelId="{8AA2DB7D-5595-4FCE-8D91-A89B1F63DC93}" type="presOf" srcId="{826B9878-3B87-4509-851D-3EA80B7C665C}" destId="{6432BA19-FDB2-4D9A-AA62-52F179089064}" srcOrd="0" destOrd="0" presId="urn:microsoft.com/office/officeart/2005/8/layout/process1"/>
    <dgm:cxn modelId="{03944D1E-CA2C-4FD5-83BC-1855D27B3C43}" type="presOf" srcId="{6E47C133-9FAF-48DA-AECD-3B583042CCE9}" destId="{E51FDD16-1F4D-4250-9AD9-2DBE91D6AB5E}" srcOrd="0" destOrd="0" presId="urn:microsoft.com/office/officeart/2005/8/layout/process1"/>
    <dgm:cxn modelId="{086BFEDA-3A50-4C7D-9D03-26587F5F10FC}" srcId="{21E472C8-CB4C-43E9-ADA3-733FA3E844AC}" destId="{2B3AAB48-8441-4BE3-AAF0-12DE981F638F}" srcOrd="1" destOrd="0" parTransId="{D851EAA8-9BAD-4133-9FDD-C7303378A6E8}" sibTransId="{5228DF6F-DA49-4ACD-BDD8-8DBACBF6E604}"/>
    <dgm:cxn modelId="{4A7114F6-7F63-463C-8AA0-CC30DE4CE972}" type="presOf" srcId="{5228DF6F-DA49-4ACD-BDD8-8DBACBF6E604}" destId="{484669FF-3B75-4EEE-BDCB-8DD19AE17F73}" srcOrd="1" destOrd="0" presId="urn:microsoft.com/office/officeart/2005/8/layout/process1"/>
    <dgm:cxn modelId="{07D5F8ED-6823-45F9-895C-DDFED4E8783C}" type="presOf" srcId="{F9F6891F-1744-46DD-83FC-6F90B5DE7FC1}" destId="{464876A8-3D9B-4A55-9402-3DF369F3A269}" srcOrd="1" destOrd="0" presId="urn:microsoft.com/office/officeart/2005/8/layout/process1"/>
    <dgm:cxn modelId="{6C9B18A1-1E46-4F70-B5BB-3D8F3E29580B}" type="presParOf" srcId="{189F96DD-2E2F-445F-9EC7-CF71F26A051C}" destId="{E51FDD16-1F4D-4250-9AD9-2DBE91D6AB5E}" srcOrd="0" destOrd="0" presId="urn:microsoft.com/office/officeart/2005/8/layout/process1"/>
    <dgm:cxn modelId="{FC71B97C-CA3D-4C4E-A5D5-95160FDFBCC7}" type="presParOf" srcId="{189F96DD-2E2F-445F-9EC7-CF71F26A051C}" destId="{CDD28A62-6FF9-448E-A8D6-1F678DA72E7E}" srcOrd="1" destOrd="0" presId="urn:microsoft.com/office/officeart/2005/8/layout/process1"/>
    <dgm:cxn modelId="{A54C890F-F6F0-4203-9A52-6FD775830A45}" type="presParOf" srcId="{CDD28A62-6FF9-448E-A8D6-1F678DA72E7E}" destId="{464876A8-3D9B-4A55-9402-3DF369F3A269}" srcOrd="0" destOrd="0" presId="urn:microsoft.com/office/officeart/2005/8/layout/process1"/>
    <dgm:cxn modelId="{D62E6BED-BC0A-4034-B6D1-613FFA2D2B03}" type="presParOf" srcId="{189F96DD-2E2F-445F-9EC7-CF71F26A051C}" destId="{0FBB18D1-80D1-45F5-926B-89D26D0EB588}" srcOrd="2" destOrd="0" presId="urn:microsoft.com/office/officeart/2005/8/layout/process1"/>
    <dgm:cxn modelId="{2664E6AA-0A1C-4C87-BF43-4985CA8D2D18}" type="presParOf" srcId="{189F96DD-2E2F-445F-9EC7-CF71F26A051C}" destId="{18E9ABCE-1993-445D-9B76-17994095DEEC}" srcOrd="3" destOrd="0" presId="urn:microsoft.com/office/officeart/2005/8/layout/process1"/>
    <dgm:cxn modelId="{10B5D857-F63E-4697-8BCE-E42DA5A3AE39}" type="presParOf" srcId="{18E9ABCE-1993-445D-9B76-17994095DEEC}" destId="{484669FF-3B75-4EEE-BDCB-8DD19AE17F73}" srcOrd="0" destOrd="0" presId="urn:microsoft.com/office/officeart/2005/8/layout/process1"/>
    <dgm:cxn modelId="{E8C7CADD-63B6-4FB9-ADAF-9871F1708B72}" type="presParOf" srcId="{189F96DD-2E2F-445F-9EC7-CF71F26A051C}" destId="{6432BA19-FDB2-4D9A-AA62-52F17908906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FDD16-1F4D-4250-9AD9-2DBE91D6AB5E}">
      <dsp:nvSpPr>
        <dsp:cNvPr id="0" name=""/>
        <dsp:cNvSpPr/>
      </dsp:nvSpPr>
      <dsp:spPr>
        <a:xfrm>
          <a:off x="5357"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Load Data To Staging</a:t>
          </a:r>
          <a:endParaRPr lang="en-US" sz="1800" kern="1200" dirty="0"/>
        </a:p>
      </dsp:txBody>
      <dsp:txXfrm>
        <a:off x="44052" y="311825"/>
        <a:ext cx="1524000" cy="1243757"/>
      </dsp:txXfrm>
    </dsp:sp>
    <dsp:sp modelId="{CDD28A62-6FF9-448E-A8D6-1F678DA72E7E}">
      <dsp:nvSpPr>
        <dsp:cNvPr id="0" name=""/>
        <dsp:cNvSpPr/>
      </dsp:nvSpPr>
      <dsp:spPr>
        <a:xfrm>
          <a:off x="1766887" y="735131"/>
          <a:ext cx="339494" cy="3971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66887" y="814560"/>
        <a:ext cx="237646" cy="238286"/>
      </dsp:txXfrm>
    </dsp:sp>
    <dsp:sp modelId="{0FBB18D1-80D1-45F5-926B-89D26D0EB588}">
      <dsp:nvSpPr>
        <dsp:cNvPr id="0" name=""/>
        <dsp:cNvSpPr/>
      </dsp:nvSpPr>
      <dsp:spPr>
        <a:xfrm>
          <a:off x="2247304"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Transform Into Agency Medical Record</a:t>
          </a:r>
          <a:endParaRPr lang="en-US" sz="1800" kern="1200" dirty="0"/>
        </a:p>
      </dsp:txBody>
      <dsp:txXfrm>
        <a:off x="2285999" y="311825"/>
        <a:ext cx="1524000" cy="1243757"/>
      </dsp:txXfrm>
    </dsp:sp>
    <dsp:sp modelId="{18E9ABCE-1993-445D-9B76-17994095DEEC}">
      <dsp:nvSpPr>
        <dsp:cNvPr id="0" name=""/>
        <dsp:cNvSpPr/>
      </dsp:nvSpPr>
      <dsp:spPr>
        <a:xfrm>
          <a:off x="4008834" y="735131"/>
          <a:ext cx="339494" cy="3971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008834" y="814560"/>
        <a:ext cx="237646" cy="238286"/>
      </dsp:txXfrm>
    </dsp:sp>
    <dsp:sp modelId="{6432BA19-FDB2-4D9A-AA62-52F179089064}">
      <dsp:nvSpPr>
        <dsp:cNvPr id="0" name=""/>
        <dsp:cNvSpPr/>
      </dsp:nvSpPr>
      <dsp:spPr>
        <a:xfrm>
          <a:off x="4489251" y="273130"/>
          <a:ext cx="1601390" cy="1321147"/>
        </a:xfrm>
        <a:prstGeom prst="roundRect">
          <a:avLst>
            <a:gd name="adj" fmla="val 1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Sync With SalesForce</a:t>
          </a:r>
          <a:endParaRPr lang="en-US" sz="1800" kern="1200" dirty="0"/>
        </a:p>
      </dsp:txBody>
      <dsp:txXfrm>
        <a:off x="4527946" y="311825"/>
        <a:ext cx="1524000" cy="12437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pPr>
                <a:defRPr/>
              </a:pPr>
              <a:t>4/23/2018</a:t>
            </a:fld>
            <a:endParaRPr lang="en-US" dirty="0"/>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pPr>
                <a:defRPr/>
              </a:pPr>
              <a:t>‹#›</a:t>
            </a:fld>
            <a:endParaRPr lang="en-US" dirty="0"/>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a:latin typeface="+mn-lt"/>
              </a:defRPr>
            </a:lvl1pPr>
          </a:lstStyle>
          <a:p>
            <a:pPr>
              <a:defRPr/>
            </a:pPr>
            <a:fld id="{34F76B1B-BA2A-418D-B7F8-92FC27D8A68B}" type="datetimeFigureOut">
              <a:rPr lang="en-US"/>
              <a:pPr>
                <a:defRPr/>
              </a:pPr>
              <a:t>4/23/2018</a:t>
            </a:fld>
            <a:endParaRPr lang="en-US" dirty="0"/>
          </a:p>
        </p:txBody>
      </p:sp>
      <p:sp>
        <p:nvSpPr>
          <p:cNvPr id="4" name="Slide Image Placeholder 3"/>
          <p:cNvSpPr>
            <a:spLocks noGrp="1" noRot="1" noChangeAspect="1"/>
          </p:cNvSpPr>
          <p:nvPr>
            <p:ph type="sldImg" idx="2"/>
          </p:nvPr>
        </p:nvSpPr>
        <p:spPr>
          <a:xfrm>
            <a:off x="2914650" y="530225"/>
            <a:ext cx="35433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a:latin typeface="+mn-lt"/>
              </a:defRPr>
            </a:lvl1pPr>
          </a:lstStyle>
          <a:p>
            <a:pPr>
              <a:defRPr/>
            </a:pPr>
            <a:fld id="{B2A9DA42-D387-494B-AF3F-EFC33C61B38A}" type="slidenum">
              <a:rPr lang="en-US"/>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306" y="0"/>
            <a:ext cx="9144000" cy="6857999"/>
          </a:xfrm>
          <a:prstGeom prst="rect">
            <a:avLst/>
          </a:prstGeom>
        </p:spPr>
      </p:pic>
      <p:sp>
        <p:nvSpPr>
          <p:cNvPr id="9" name="TextBox 8"/>
          <p:cNvSpPr txBox="1"/>
          <p:nvPr userDrawn="1"/>
        </p:nvSpPr>
        <p:spPr>
          <a:xfrm>
            <a:off x="235907" y="6088807"/>
            <a:ext cx="8686799" cy="542200"/>
          </a:xfrm>
          <a:prstGeom prst="rect">
            <a:avLst/>
          </a:prstGeom>
          <a:noFill/>
        </p:spPr>
        <p:txBody>
          <a:bodyPr wrap="square" lIns="0" tIns="91440" rIns="91440" bIns="91440" anchor="b">
            <a:spAutoFit/>
          </a:bodyPr>
          <a:lstStyle/>
          <a:p>
            <a:pPr eaLnBrk="0" fontAlgn="auto" hangingPunct="0">
              <a:lnSpc>
                <a:spcPts val="700"/>
              </a:lnSpc>
              <a:spcBef>
                <a:spcPct val="15000"/>
              </a:spcBef>
              <a:spcAft>
                <a:spcPts val="0"/>
              </a:spcAft>
              <a:defRPr/>
            </a:pPr>
            <a:r>
              <a:rPr lang="en-US" sz="800" b="0" dirty="0">
                <a:solidFill>
                  <a:schemeClr val="bg1"/>
                </a:solidFill>
                <a:latin typeface="+mj-lt"/>
                <a:cs typeface="Arial" pitchFamily="34" charset="0"/>
              </a:rPr>
              <a:t>NOTICE:  PROPRIETARY AND CONFIDENTIAL</a:t>
            </a:r>
          </a:p>
          <a:p>
            <a:pPr eaLnBrk="0" fontAlgn="auto" hangingPunct="0">
              <a:lnSpc>
                <a:spcPts val="900"/>
              </a:lnSpc>
              <a:spcBef>
                <a:spcPct val="30000"/>
              </a:spcBef>
              <a:spcAft>
                <a:spcPts val="0"/>
              </a:spcAft>
              <a:defRPr/>
            </a:pPr>
            <a:r>
              <a:rPr lang="en-US" sz="800" b="0" dirty="0">
                <a:solidFill>
                  <a:schemeClr val="bg1"/>
                </a:solidFill>
                <a:latin typeface="+mj-lt"/>
                <a:cs typeface="Arial"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2016 Centric Consulting, LLC. All rights reserved</a:t>
            </a:r>
            <a:r>
              <a:rPr lang="en-US" sz="800" b="0" dirty="0" smtClean="0">
                <a:solidFill>
                  <a:schemeClr val="bg1"/>
                </a:solidFill>
                <a:latin typeface="+mj-lt"/>
                <a:cs typeface="Arial" pitchFamily="34" charset="0"/>
              </a:rPr>
              <a:t>.</a:t>
            </a:r>
            <a:endParaRPr lang="en-US" sz="1000" b="0" dirty="0">
              <a:solidFill>
                <a:schemeClr val="bg1"/>
              </a:solidFill>
              <a:latin typeface="+mj-lt"/>
            </a:endParaRPr>
          </a:p>
        </p:txBody>
      </p:sp>
      <p:sp>
        <p:nvSpPr>
          <p:cNvPr id="3" name="Rectangle 2"/>
          <p:cNvSpPr/>
          <p:nvPr userDrawn="1"/>
        </p:nvSpPr>
        <p:spPr>
          <a:xfrm>
            <a:off x="0" y="5003331"/>
            <a:ext cx="9144000" cy="672861"/>
          </a:xfrm>
          <a:prstGeom prst="rect">
            <a:avLst/>
          </a:prstGeom>
          <a:solidFill>
            <a:srgbClr val="2C1E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endParaRPr lang="en-US" b="0" dirty="0">
              <a:latin typeface="+mj-lt"/>
            </a:endParaRPr>
          </a:p>
        </p:txBody>
      </p:sp>
      <p:sp>
        <p:nvSpPr>
          <p:cNvPr id="11" name="Text Placeholder 10"/>
          <p:cNvSpPr>
            <a:spLocks noGrp="1"/>
          </p:cNvSpPr>
          <p:nvPr>
            <p:ph type="body" sz="quarter" idx="10" hasCustomPrompt="1"/>
          </p:nvPr>
        </p:nvSpPr>
        <p:spPr>
          <a:xfrm>
            <a:off x="146860" y="5167023"/>
            <a:ext cx="8841865" cy="345476"/>
          </a:xfrm>
          <a:prstGeom prst="rect">
            <a:avLst/>
          </a:prstGeom>
        </p:spPr>
        <p:txBody>
          <a:bodyPr lIns="0"/>
          <a:lstStyle>
            <a:lvl1pPr marL="54864" indent="0">
              <a:buNone/>
              <a:defRPr b="1">
                <a:solidFill>
                  <a:schemeClr val="bg1"/>
                </a:solidFill>
                <a:latin typeface="+mj-lt"/>
              </a:defRPr>
            </a:lvl1pPr>
          </a:lstStyle>
          <a:p>
            <a:pPr lvl="0"/>
            <a:r>
              <a:rPr lang="en-US" dirty="0" smtClean="0"/>
              <a:t>Title</a:t>
            </a:r>
            <a:endParaRPr lang="en-US" dirty="0"/>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64839" y="655872"/>
            <a:ext cx="2790805" cy="387964"/>
          </a:xfrm>
          <a:prstGeom prst="rect">
            <a:avLst/>
          </a:prstGeom>
        </p:spPr>
      </p:pic>
    </p:spTree>
    <p:extLst>
      <p:ext uri="{BB962C8B-B14F-4D97-AF65-F5344CB8AC3E}">
        <p14:creationId xmlns:p14="http://schemas.microsoft.com/office/powerpoint/2010/main" val="2902545920"/>
      </p:ext>
    </p:extLst>
  </p:cSld>
  <p:clrMapOvr>
    <a:masterClrMapping/>
  </p:clrMapOvr>
  <p:extLst mod="1">
    <p:ext uri="{DCECCB84-F9BA-43D5-87BE-67443E8EF086}">
      <p15:sldGuideLst xmlns:p15="http://schemas.microsoft.com/office/powerpoint/2012/main">
        <p15:guide id="1" pos="144">
          <p15:clr>
            <a:srgbClr val="FBAE40"/>
          </p15:clr>
        </p15:guide>
        <p15:guide id="2" orient="horz" pos="144">
          <p15:clr>
            <a:srgbClr val="FBAE40"/>
          </p15:clr>
        </p15:guide>
        <p15:guide id="3" orient="horz" pos="4176">
          <p15:clr>
            <a:srgbClr val="FBAE40"/>
          </p15:clr>
        </p15:guide>
        <p15:guide id="4" pos="5616">
          <p15:clr>
            <a:srgbClr val="FBAE40"/>
          </p15:clr>
        </p15:guide>
        <p15:guide id="5" pos="2880">
          <p15:clr>
            <a:srgbClr val="FBAE40"/>
          </p15:clr>
        </p15:guide>
        <p15:guide id="6" pos="3024">
          <p15:clr>
            <a:srgbClr val="FBAE40"/>
          </p15:clr>
        </p15:guide>
        <p15:guide id="7" pos="27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0" name="Rectangle 19"/>
          <p:cNvSpPr/>
          <p:nvPr userDrawn="1"/>
        </p:nvSpPr>
        <p:spPr>
          <a:xfrm>
            <a:off x="0" y="0"/>
            <a:ext cx="9144000" cy="6220047"/>
          </a:xfrm>
          <a:prstGeom prst="rect">
            <a:avLst/>
          </a:prstGeom>
          <a:solidFill>
            <a:srgbClr val="FFE0A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itle 1"/>
          <p:cNvSpPr>
            <a:spLocks noGrp="1"/>
          </p:cNvSpPr>
          <p:nvPr>
            <p:ph type="ctrTitle" hasCustomPrompt="1"/>
          </p:nvPr>
        </p:nvSpPr>
        <p:spPr>
          <a:xfrm>
            <a:off x="227013" y="2898476"/>
            <a:ext cx="8688387" cy="1097280"/>
          </a:xfrm>
          <a:prstGeom prst="rect">
            <a:avLst/>
          </a:prstGeom>
        </p:spPr>
        <p:txBody>
          <a:bodyPr lIns="0" tIns="91440" rIns="91440" bIns="91440" anchor="b" anchorCtr="0">
            <a:noAutofit/>
          </a:bodyPr>
          <a:lstStyle>
            <a:lvl1pPr algn="l">
              <a:defRPr sz="6000" b="1">
                <a:latin typeface="+mj-lt"/>
                <a:cs typeface="Arial" panose="020B0604020202020204" pitchFamily="34" charset="0"/>
              </a:defRPr>
            </a:lvl1pPr>
          </a:lstStyle>
          <a:p>
            <a:r>
              <a:rPr lang="en-US" dirty="0" smtClean="0"/>
              <a:t>Section Header Gold</a:t>
            </a:r>
            <a:endParaRPr lang="en-US" dirty="0"/>
          </a:p>
        </p:txBody>
      </p:sp>
      <p:sp>
        <p:nvSpPr>
          <p:cNvPr id="5" name="Text Placeholder 2"/>
          <p:cNvSpPr>
            <a:spLocks noGrp="1"/>
          </p:cNvSpPr>
          <p:nvPr>
            <p:ph type="body" idx="10" hasCustomPrompt="1"/>
          </p:nvPr>
        </p:nvSpPr>
        <p:spPr>
          <a:xfrm>
            <a:off x="228600" y="4167433"/>
            <a:ext cx="8686800" cy="381122"/>
          </a:xfrm>
          <a:prstGeom prst="rect">
            <a:avLst/>
          </a:prstGeom>
        </p:spPr>
        <p:txBody>
          <a:bodyPr lIns="0" tIns="91440" rIns="91440" bIns="91440" anchor="ctr"/>
          <a:lstStyle>
            <a:lvl1pPr marL="0" indent="0" algn="l">
              <a:buNone/>
              <a:defRPr sz="2400">
                <a:solidFill>
                  <a:schemeClr val="tx1">
                    <a:lumMod val="65000"/>
                    <a:lumOff val="3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Subtitle</a:t>
            </a:r>
            <a:endParaRPr lang="en-US" dirty="0"/>
          </a:p>
        </p:txBody>
      </p:sp>
      <p:sp>
        <p:nvSpPr>
          <p:cNvPr id="6" name="Rectangle 5"/>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0" name="Rectangle 9"/>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 name="Rectangle 10"/>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 name="Rectangle 11"/>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 name="Rectangle 12"/>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4" name="Rectangle 13"/>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Rectangle 14"/>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6" name="Rectangle 15"/>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Tree>
    <p:extLst>
      <p:ext uri="{BB962C8B-B14F-4D97-AF65-F5344CB8AC3E}">
        <p14:creationId xmlns:p14="http://schemas.microsoft.com/office/powerpoint/2010/main" val="2548407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Tree>
    <p:extLst>
      <p:ext uri="{BB962C8B-B14F-4D97-AF65-F5344CB8AC3E}">
        <p14:creationId xmlns:p14="http://schemas.microsoft.com/office/powerpoint/2010/main" val="6642262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mmary">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Tree>
    <p:extLst>
      <p:ext uri="{BB962C8B-B14F-4D97-AF65-F5344CB8AC3E}">
        <p14:creationId xmlns:p14="http://schemas.microsoft.com/office/powerpoint/2010/main" val="9458315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mmary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29" name="Text Placeholder 3"/>
          <p:cNvSpPr>
            <a:spLocks noGrp="1"/>
          </p:cNvSpPr>
          <p:nvPr>
            <p:ph type="body" sz="quarter" idx="11" hasCustomPrompt="1"/>
          </p:nvPr>
        </p:nvSpPr>
        <p:spPr>
          <a:xfrm>
            <a:off x="227012" y="823490"/>
            <a:ext cx="8686800" cy="548640"/>
          </a:xfrm>
          <a:prstGeom prst="rect">
            <a:avLst/>
          </a:prstGeom>
        </p:spPr>
        <p:txBody>
          <a:bodyPr lIns="0"/>
          <a:lstStyle>
            <a:lvl1pPr marL="54864" indent="0">
              <a:lnSpc>
                <a:spcPct val="100000"/>
              </a:lnSpc>
              <a:spcBef>
                <a:spcPts val="0"/>
              </a:spcBef>
              <a:buNone/>
              <a:defRPr sz="1400" baseline="0">
                <a:solidFill>
                  <a:schemeClr val="tx1">
                    <a:lumMod val="75000"/>
                    <a:lumOff val="25000"/>
                  </a:schemeClr>
                </a:solidFill>
                <a:latin typeface="+mn-lt"/>
              </a:defRPr>
            </a:lvl1pPr>
          </a:lstStyle>
          <a:p>
            <a:pPr lvl="0"/>
            <a:r>
              <a:rPr lang="en-US" sz="1000" dirty="0" smtClean="0"/>
              <a:t>Key Messages</a:t>
            </a:r>
          </a:p>
        </p:txBody>
      </p:sp>
      <p:sp>
        <p:nvSpPr>
          <p:cNvPr id="3" name="Text Placeholder 2"/>
          <p:cNvSpPr>
            <a:spLocks noGrp="1"/>
          </p:cNvSpPr>
          <p:nvPr>
            <p:ph type="body" sz="quarter" idx="12"/>
          </p:nvPr>
        </p:nvSpPr>
        <p:spPr>
          <a:xfrm>
            <a:off x="227013" y="1477101"/>
            <a:ext cx="8686800" cy="4627659"/>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539997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ext Block">
    <p:spTree>
      <p:nvGrpSpPr>
        <p:cNvPr id="1" name=""/>
        <p:cNvGrpSpPr/>
        <p:nvPr/>
      </p:nvGrpSpPr>
      <p:grpSpPr>
        <a:xfrm>
          <a:off x="0" y="0"/>
          <a:ext cx="0" cy="0"/>
          <a:chOff x="0" y="0"/>
          <a:chExt cx="0" cy="0"/>
        </a:xfrm>
      </p:grpSpPr>
      <p:sp>
        <p:nvSpPr>
          <p:cNvPr id="8" name="Rectangle 7"/>
          <p:cNvSpPr/>
          <p:nvPr userDrawn="1"/>
        </p:nvSpPr>
        <p:spPr>
          <a:xfrm>
            <a:off x="0" y="6209731"/>
            <a:ext cx="9144000" cy="648269"/>
          </a:xfrm>
          <a:prstGeom prst="rect">
            <a:avLst/>
          </a:prstGeom>
          <a:solidFill>
            <a:srgbClr val="ECEA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88" y="6373123"/>
            <a:ext cx="1047604" cy="145684"/>
          </a:xfrm>
          <a:prstGeom prst="rect">
            <a:avLst/>
          </a:prstGeom>
        </p:spPr>
      </p:pic>
      <p:sp>
        <p:nvSpPr>
          <p:cNvPr id="16" name="Rectangle 15"/>
          <p:cNvSpPr/>
          <p:nvPr userDrawn="1"/>
        </p:nvSpPr>
        <p:spPr>
          <a:xfrm flipV="1">
            <a:off x="5306648" y="6452015"/>
            <a:ext cx="3837352" cy="413799"/>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7" name="Rectangle 16"/>
          <p:cNvSpPr/>
          <p:nvPr userDrawn="1"/>
        </p:nvSpPr>
        <p:spPr>
          <a:xfrm flipV="1">
            <a:off x="1" y="6689921"/>
            <a:ext cx="3385828" cy="175893"/>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8" name="Rectangle 17"/>
          <p:cNvSpPr/>
          <p:nvPr userDrawn="1"/>
        </p:nvSpPr>
        <p:spPr>
          <a:xfrm flipV="1">
            <a:off x="3384173" y="6689921"/>
            <a:ext cx="2295867" cy="175893"/>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9" name="Rectangle 18"/>
          <p:cNvSpPr/>
          <p:nvPr userDrawn="1"/>
        </p:nvSpPr>
        <p:spPr>
          <a:xfrm flipV="1">
            <a:off x="3393640" y="6370912"/>
            <a:ext cx="2295867" cy="164592"/>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0" name="Rectangle 19"/>
          <p:cNvSpPr/>
          <p:nvPr userDrawn="1"/>
        </p:nvSpPr>
        <p:spPr>
          <a:xfrm flipV="1">
            <a:off x="5685221" y="6370912"/>
            <a:ext cx="2295867" cy="164592"/>
          </a:xfrm>
          <a:prstGeom prst="rect">
            <a:avLst/>
          </a:prstGeom>
          <a:solidFill>
            <a:srgbClr val="7A6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Rectangle 20"/>
          <p:cNvSpPr/>
          <p:nvPr userDrawn="1"/>
        </p:nvSpPr>
        <p:spPr>
          <a:xfrm flipV="1">
            <a:off x="7962941" y="6370912"/>
            <a:ext cx="1181060" cy="164592"/>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2" name="Rectangle 21"/>
          <p:cNvSpPr/>
          <p:nvPr userDrawn="1"/>
        </p:nvSpPr>
        <p:spPr>
          <a:xfrm flipV="1">
            <a:off x="2258612" y="6525228"/>
            <a:ext cx="2295867" cy="164592"/>
          </a:xfrm>
          <a:prstGeom prst="rect">
            <a:avLst/>
          </a:prstGeom>
          <a:solidFill>
            <a:srgbClr val="B180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3" name="Rectangle 22"/>
          <p:cNvSpPr/>
          <p:nvPr userDrawn="1"/>
        </p:nvSpPr>
        <p:spPr>
          <a:xfrm flipV="1">
            <a:off x="4549203" y="6525228"/>
            <a:ext cx="2295867" cy="164592"/>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4" name="Rectangle 23"/>
          <p:cNvSpPr/>
          <p:nvPr userDrawn="1"/>
        </p:nvSpPr>
        <p:spPr>
          <a:xfrm flipV="1">
            <a:off x="6844908" y="6525228"/>
            <a:ext cx="2295867" cy="164592"/>
          </a:xfrm>
          <a:prstGeom prst="rect">
            <a:avLst/>
          </a:prstGeom>
          <a:solidFill>
            <a:srgbClr val="FFE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6" name="Rectangle 25"/>
          <p:cNvSpPr/>
          <p:nvPr userDrawn="1"/>
        </p:nvSpPr>
        <p:spPr>
          <a:xfrm>
            <a:off x="0" y="6355179"/>
            <a:ext cx="545007" cy="335181"/>
          </a:xfrm>
          <a:prstGeom prst="rect">
            <a:avLst/>
          </a:prstGeom>
          <a:solidFill>
            <a:srgbClr val="B3A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Slide Number Placeholder 9"/>
          <p:cNvSpPr>
            <a:spLocks noGrp="1"/>
          </p:cNvSpPr>
          <p:nvPr>
            <p:ph type="sldNum" sz="quarter" idx="4"/>
          </p:nvPr>
        </p:nvSpPr>
        <p:spPr>
          <a:xfrm>
            <a:off x="71436" y="6452015"/>
            <a:ext cx="392113" cy="132935"/>
          </a:xfrm>
          <a:prstGeom prst="rect">
            <a:avLst/>
          </a:prstGeom>
        </p:spPr>
        <p:txBody>
          <a:bodyPr vert="horz" wrap="none" lIns="0" tIns="0" rIns="0" bIns="0" rtlCol="0" anchor="ctr"/>
          <a:lstStyle>
            <a:lvl1pPr algn="ctr">
              <a:defRPr sz="1000" b="1">
                <a:solidFill>
                  <a:schemeClr val="bg1"/>
                </a:solidFill>
                <a:latin typeface="+mj-lt"/>
              </a:defRPr>
            </a:lvl1pPr>
          </a:lstStyle>
          <a:p>
            <a:fld id="{EC4B8BAA-50E8-4473-B671-7206DE4BF961}" type="slidenum">
              <a:rPr lang="en-US" smtClean="0"/>
              <a:pPr/>
              <a:t>‹#›</a:t>
            </a:fld>
            <a:endParaRPr lang="en-US" dirty="0"/>
          </a:p>
        </p:txBody>
      </p:sp>
      <p:sp>
        <p:nvSpPr>
          <p:cNvPr id="28" name="Title Placeholder 1"/>
          <p:cNvSpPr>
            <a:spLocks noGrp="1"/>
          </p:cNvSpPr>
          <p:nvPr>
            <p:ph type="title" hasCustomPrompt="1"/>
          </p:nvPr>
        </p:nvSpPr>
        <p:spPr>
          <a:xfrm>
            <a:off x="227012" y="228600"/>
            <a:ext cx="8688387" cy="521677"/>
          </a:xfrm>
          <a:prstGeom prst="rect">
            <a:avLst/>
          </a:prstGeom>
        </p:spPr>
        <p:txBody>
          <a:bodyPr vert="horz" wrap="none" lIns="0" tIns="0" rIns="0" bIns="0" rtlCol="0" anchor="t">
            <a:noAutofit/>
          </a:bodyPr>
          <a:lstStyle>
            <a:lvl1pPr>
              <a:defRPr sz="4400" b="1" cap="none" baseline="0">
                <a:latin typeface="+mj-lt"/>
              </a:defRPr>
            </a:lvl1pPr>
          </a:lstStyle>
          <a:p>
            <a:r>
              <a:rPr lang="en-US" dirty="0" smtClean="0"/>
              <a:t>Slide Title</a:t>
            </a:r>
            <a:endParaRPr lang="en-US" dirty="0"/>
          </a:p>
        </p:txBody>
      </p:sp>
      <p:sp>
        <p:nvSpPr>
          <p:cNvPr id="3" name="Text Placeholder 2"/>
          <p:cNvSpPr>
            <a:spLocks noGrp="1"/>
          </p:cNvSpPr>
          <p:nvPr>
            <p:ph type="body" sz="quarter" idx="12"/>
          </p:nvPr>
        </p:nvSpPr>
        <p:spPr>
          <a:xfrm>
            <a:off x="227013" y="855249"/>
            <a:ext cx="8686800" cy="5249512"/>
          </a:xfrm>
          <a:prstGeom prst="rect">
            <a:avLst/>
          </a:prstGeom>
        </p:spPr>
        <p:txBody>
          <a:bodyPr/>
          <a:lstStyle>
            <a:lvl1pPr marL="2841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1pPr>
            <a:lvl2pPr marL="7413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2pPr>
            <a:lvl3pPr marL="11985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3pPr>
            <a:lvl4pPr marL="1655763" indent="-230188">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4pPr>
            <a:lvl5pPr marL="2112963" indent="-228600">
              <a:buClr>
                <a:schemeClr val="accent5">
                  <a:lumMod val="50000"/>
                </a:schemeClr>
              </a:buClr>
              <a:buSzPct val="100000"/>
              <a:buFont typeface="Arial" panose="020B0604020202020204" pitchFamily="34" charset="0"/>
              <a:buChar char="»"/>
              <a:defRPr>
                <a:solidFill>
                  <a:schemeClr val="tx1">
                    <a:lumMod val="85000"/>
                    <a:lumOff val="15000"/>
                  </a:schemeClr>
                </a:solidFill>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23605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5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2113"/>
      </p:ext>
    </p:extLst>
  </p:cSld>
  <p:clrMap bg1="lt1" tx1="dk1" bg2="lt2" tx2="dk2" accent1="accent1" accent2="accent2" accent3="accent3" accent4="accent4" accent5="accent5" accent6="accent6" hlink="hlink" folHlink="folHlink"/>
  <p:sldLayoutIdLst>
    <p:sldLayoutId id="2147484144" r:id="rId1"/>
    <p:sldLayoutId id="2147484134" r:id="rId2"/>
    <p:sldLayoutId id="2147484147" r:id="rId3"/>
    <p:sldLayoutId id="2147484119" r:id="rId4"/>
    <p:sldLayoutId id="2147484120" r:id="rId5"/>
    <p:sldLayoutId id="2147484148" r:id="rId6"/>
    <p:sldLayoutId id="2147484146" r:id="rId7"/>
  </p:sldLayoutIdLst>
  <p:hf hdr="0" ftr="0" dt="0"/>
  <p:txStyles>
    <p:titleStyle>
      <a:lvl1pPr algn="l" defTabSz="914400" rtl="0" eaLnBrk="1" latinLnBrk="0" hangingPunct="1">
        <a:lnSpc>
          <a:spcPct val="90000"/>
        </a:lnSpc>
        <a:spcBef>
          <a:spcPct val="0"/>
        </a:spcBef>
        <a:buNone/>
        <a:defRPr sz="4400" kern="1200">
          <a:solidFill>
            <a:srgbClr val="412D5D"/>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43" userDrawn="1">
          <p15:clr>
            <a:srgbClr val="F26B43"/>
          </p15:clr>
        </p15:guide>
        <p15:guide id="3" orient="horz" pos="144" userDrawn="1">
          <p15:clr>
            <a:srgbClr val="F26B43"/>
          </p15:clr>
        </p15:guide>
        <p15:guide id="4" orient="horz" pos="4176" userDrawn="1">
          <p15:clr>
            <a:srgbClr val="F26B43"/>
          </p15:clr>
        </p15:guide>
        <p15:guide id="5" pos="5616" userDrawn="1">
          <p15:clr>
            <a:srgbClr val="F26B43"/>
          </p15:clr>
        </p15:guide>
        <p15:guide id="6" orient="horz" pos="840" userDrawn="1">
          <p15:clr>
            <a:srgbClr val="F26B43"/>
          </p15:clr>
        </p15:guide>
        <p15:guide id="7" pos="2880" userDrawn="1">
          <p15:clr>
            <a:srgbClr val="F26B43"/>
          </p15:clr>
        </p15:guide>
        <p15:guide id="8" pos="3024" userDrawn="1">
          <p15:clr>
            <a:srgbClr val="F26B43"/>
          </p15:clr>
        </p15:guide>
        <p15:guide id="9" pos="2736" userDrawn="1">
          <p15:clr>
            <a:srgbClr val="F26B43"/>
          </p15:clr>
        </p15:guide>
        <p15:guide id="10" pos="1968" userDrawn="1">
          <p15:clr>
            <a:srgbClr val="F26B43"/>
          </p15:clr>
        </p15:guide>
        <p15:guide id="11" pos="3792" userDrawn="1">
          <p15:clr>
            <a:srgbClr val="F26B43"/>
          </p15:clr>
        </p15:guide>
        <p15:guide id="12" pos="3936" userDrawn="1">
          <p15:clr>
            <a:srgbClr val="F26B43"/>
          </p15:clr>
        </p15:guide>
        <p15:guide id="13" pos="3648" userDrawn="1">
          <p15:clr>
            <a:srgbClr val="F26B43"/>
          </p15:clr>
        </p15:guide>
        <p15:guide id="14" pos="1824" userDrawn="1">
          <p15:clr>
            <a:srgbClr val="F26B43"/>
          </p15:clr>
        </p15:guide>
        <p15:guide id="15" pos="2112" userDrawn="1">
          <p15:clr>
            <a:srgbClr val="F26B43"/>
          </p15:clr>
        </p15:guide>
        <p15:guide id="1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Corridor Group Solution</a:t>
            </a:r>
          </a:p>
        </p:txBody>
      </p:sp>
    </p:spTree>
    <p:extLst>
      <p:ext uri="{BB962C8B-B14F-4D97-AF65-F5344CB8AC3E}">
        <p14:creationId xmlns:p14="http://schemas.microsoft.com/office/powerpoint/2010/main" val="1179480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10</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sp>
        <p:nvSpPr>
          <p:cNvPr id="6" name="TextBox 5"/>
          <p:cNvSpPr txBox="1"/>
          <p:nvPr/>
        </p:nvSpPr>
        <p:spPr>
          <a:xfrm>
            <a:off x="297153" y="856573"/>
            <a:ext cx="4590424" cy="369332"/>
          </a:xfrm>
          <a:prstGeom prst="rect">
            <a:avLst/>
          </a:prstGeom>
          <a:noFill/>
        </p:spPr>
        <p:txBody>
          <a:bodyPr wrap="none" rtlCol="0">
            <a:spAutoFit/>
          </a:bodyPr>
          <a:lstStyle/>
          <a:p>
            <a:r>
              <a:rPr lang="en-US" dirty="0" smtClean="0">
                <a:solidFill>
                  <a:schemeClr val="accent1">
                    <a:lumMod val="75000"/>
                  </a:schemeClr>
                </a:solidFill>
                <a:latin typeface="+mj-lt"/>
              </a:rPr>
              <a:t>Fully transformed agency medical records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35595" y="1628233"/>
            <a:ext cx="8579804" cy="39458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245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11</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Filter Agency Medical Records To By Synced</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Download Reference Data From Sales Force (Periodically)</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Sync To SalesForce</a:t>
            </a:r>
            <a:endParaRPr lang="en-US" sz="1600" dirty="0">
              <a:solidFill>
                <a:schemeClr val="tx1">
                  <a:lumMod val="75000"/>
                  <a:lumOff val="25000"/>
                </a:schemeClr>
              </a:solidFill>
            </a:endParaRPr>
          </a:p>
        </p:txBody>
      </p:sp>
      <p:sp>
        <p:nvSpPr>
          <p:cNvPr id="11" name="TextBox 10"/>
          <p:cNvSpPr txBox="1"/>
          <p:nvPr/>
        </p:nvSpPr>
        <p:spPr>
          <a:xfrm>
            <a:off x="965056" y="5283374"/>
            <a:ext cx="1774845" cy="307777"/>
          </a:xfrm>
          <a:prstGeom prst="rect">
            <a:avLst/>
          </a:prstGeom>
          <a:noFill/>
        </p:spPr>
        <p:txBody>
          <a:bodyPr wrap="none" rtlCol="0">
            <a:spAutoFit/>
          </a:bodyPr>
          <a:lstStyle/>
          <a:p>
            <a:r>
              <a:rPr lang="en-US" sz="1400" b="1" dirty="0" err="1" smtClean="0">
                <a:latin typeface="Consolas" panose="020B0609020204030204" pitchFamily="49" charset="0"/>
              </a:rPr>
              <a:t>DM_Submission__c</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304698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Periodically pull updated reference data from SalesForce into local tables (daily, weekly?)</a:t>
            </a:r>
          </a:p>
          <a:p>
            <a:pPr marL="285750" indent="-285750">
              <a:spcAft>
                <a:spcPts val="1200"/>
              </a:spcAft>
              <a:buFont typeface="Arial" panose="020B0604020202020204" pitchFamily="34" charset="0"/>
              <a:buChar char="•"/>
            </a:pPr>
            <a:r>
              <a:rPr lang="en-US" dirty="0" smtClean="0">
                <a:latin typeface="+mn-lt"/>
              </a:rPr>
              <a:t>Apply filter rules to exclude record from Sync into SalesForce</a:t>
            </a:r>
          </a:p>
          <a:p>
            <a:pPr marL="285750" indent="-285750">
              <a:spcAft>
                <a:spcPts val="1200"/>
              </a:spcAft>
              <a:buFont typeface="Arial" panose="020B0604020202020204" pitchFamily="34" charset="0"/>
              <a:buChar char="•"/>
            </a:pPr>
            <a:r>
              <a:rPr lang="en-US" dirty="0" smtClean="0">
                <a:latin typeface="+mn-lt"/>
              </a:rPr>
              <a:t>Upload Agency Medical Record data to SalesForce</a:t>
            </a:r>
          </a:p>
          <a:p>
            <a:pPr marL="285750" indent="-285750">
              <a:spcAft>
                <a:spcPts val="1200"/>
              </a:spcAft>
              <a:buFont typeface="Arial" panose="020B0604020202020204" pitchFamily="34" charset="0"/>
              <a:buChar char="•"/>
            </a:pPr>
            <a:r>
              <a:rPr lang="en-US" dirty="0" smtClean="0">
                <a:latin typeface="+mn-lt"/>
              </a:rPr>
              <a:t>Log SalesForce process errors and other scenarios that prevent data uploading.</a:t>
            </a:r>
            <a:endParaRPr lang="en-US" dirty="0">
              <a:latin typeface="+mn-lt"/>
            </a:endParaRPr>
          </a:p>
        </p:txBody>
      </p:sp>
      <p:grpSp>
        <p:nvGrpSpPr>
          <p:cNvPr id="19" name="Group 18"/>
          <p:cNvGrpSpPr/>
          <p:nvPr/>
        </p:nvGrpSpPr>
        <p:grpSpPr>
          <a:xfrm>
            <a:off x="7044857" y="236648"/>
            <a:ext cx="1601390" cy="1321147"/>
            <a:chOff x="4489251" y="273130"/>
            <a:chExt cx="1601390" cy="1321147"/>
          </a:xfrm>
        </p:grpSpPr>
        <p:sp>
          <p:nvSpPr>
            <p:cNvPr id="20" name="Rounded Rectangle 19"/>
            <p:cNvSpPr/>
            <p:nvPr/>
          </p:nvSpPr>
          <p:spPr>
            <a:xfrm>
              <a:off x="4489251"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1" name="Rounded Rectangle 4"/>
            <p:cNvSpPr txBox="1"/>
            <p:nvPr/>
          </p:nvSpPr>
          <p:spPr>
            <a:xfrm>
              <a:off x="4527946"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Sync With SalesForce</a:t>
              </a:r>
              <a:endParaRPr lang="en-US" sz="1800" kern="1200" dirty="0"/>
            </a:p>
          </p:txBody>
        </p:sp>
      </p:grpSp>
    </p:spTree>
    <p:extLst>
      <p:ext uri="{BB962C8B-B14F-4D97-AF65-F5344CB8AC3E}">
        <p14:creationId xmlns:p14="http://schemas.microsoft.com/office/powerpoint/2010/main" val="244096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2</a:t>
            </a:fld>
            <a:endParaRPr lang="en-US" dirty="0"/>
          </a:p>
        </p:txBody>
      </p:sp>
      <p:sp>
        <p:nvSpPr>
          <p:cNvPr id="5" name="Title 4"/>
          <p:cNvSpPr>
            <a:spLocks noGrp="1"/>
          </p:cNvSpPr>
          <p:nvPr>
            <p:ph type="title"/>
          </p:nvPr>
        </p:nvSpPr>
        <p:spPr/>
        <p:txBody>
          <a:bodyPr/>
          <a:lstStyle/>
          <a:p>
            <a:r>
              <a:rPr lang="en-US" dirty="0" smtClean="0"/>
              <a:t>Processing Steps</a:t>
            </a:r>
            <a:endParaRPr lang="en-US" dirty="0"/>
          </a:p>
        </p:txBody>
      </p:sp>
      <p:graphicFrame>
        <p:nvGraphicFramePr>
          <p:cNvPr id="2" name="Diagram 1"/>
          <p:cNvGraphicFramePr/>
          <p:nvPr>
            <p:extLst>
              <p:ext uri="{D42A27DB-BD31-4B8C-83A1-F6EECF244321}">
                <p14:modId xmlns:p14="http://schemas.microsoft.com/office/powerpoint/2010/main" val="3914717998"/>
              </p:ext>
            </p:extLst>
          </p:nvPr>
        </p:nvGraphicFramePr>
        <p:xfrm>
          <a:off x="1478280" y="2267712"/>
          <a:ext cx="6096000" cy="1867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564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3</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Assign Agency Based On Source File Path</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Find Excel Files</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All Records Staging Table</a:t>
            </a:r>
            <a:endParaRPr lang="en-US" sz="1600" dirty="0">
              <a:solidFill>
                <a:schemeClr val="tx1">
                  <a:lumMod val="75000"/>
                  <a:lumOff val="25000"/>
                </a:schemeClr>
              </a:solidFill>
            </a:endParaRPr>
          </a:p>
        </p:txBody>
      </p:sp>
      <p:sp>
        <p:nvSpPr>
          <p:cNvPr id="11" name="TextBox 10"/>
          <p:cNvSpPr txBox="1"/>
          <p:nvPr/>
        </p:nvSpPr>
        <p:spPr>
          <a:xfrm>
            <a:off x="897454" y="5283374"/>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49299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Objective is to store all Agency-submitted raw data in its original state.</a:t>
            </a:r>
          </a:p>
          <a:p>
            <a:pPr marL="285750" indent="-285750">
              <a:spcAft>
                <a:spcPts val="1200"/>
              </a:spcAft>
              <a:buFont typeface="Arial" panose="020B0604020202020204" pitchFamily="34" charset="0"/>
              <a:buChar char="•"/>
            </a:pPr>
            <a:r>
              <a:rPr lang="en-US" dirty="0" smtClean="0">
                <a:latin typeface="+mn-lt"/>
              </a:rPr>
              <a:t>Each record is associated to its source file</a:t>
            </a:r>
          </a:p>
          <a:p>
            <a:pPr marL="285750" indent="-285750">
              <a:spcAft>
                <a:spcPts val="1200"/>
              </a:spcAft>
              <a:buFont typeface="Arial" panose="020B0604020202020204" pitchFamily="34" charset="0"/>
              <a:buChar char="•"/>
            </a:pPr>
            <a:r>
              <a:rPr lang="en-US" dirty="0" smtClean="0">
                <a:latin typeface="+mn-lt"/>
              </a:rPr>
              <a:t>Each file is archived for future reference and/or reprocessing</a:t>
            </a:r>
          </a:p>
          <a:p>
            <a:pPr marL="285750" indent="-285750">
              <a:spcAft>
                <a:spcPts val="1200"/>
              </a:spcAft>
              <a:buFont typeface="Arial" panose="020B0604020202020204" pitchFamily="34" charset="0"/>
              <a:buChar char="•"/>
            </a:pPr>
            <a:r>
              <a:rPr lang="en-US" dirty="0" smtClean="0">
                <a:latin typeface="+mn-lt"/>
              </a:rPr>
              <a:t>Audit and traceability to the source file and Excel row.</a:t>
            </a:r>
            <a:endParaRPr lang="en-US" dirty="0">
              <a:latin typeface="+mn-lt"/>
            </a:endParaRPr>
          </a:p>
        </p:txBody>
      </p:sp>
      <p:grpSp>
        <p:nvGrpSpPr>
          <p:cNvPr id="18" name="Group 17"/>
          <p:cNvGrpSpPr/>
          <p:nvPr/>
        </p:nvGrpSpPr>
        <p:grpSpPr>
          <a:xfrm>
            <a:off x="7044857" y="236649"/>
            <a:ext cx="1601390" cy="1321147"/>
            <a:chOff x="2247304" y="273130"/>
            <a:chExt cx="1601390" cy="1321147"/>
          </a:xfrm>
        </p:grpSpPr>
        <p:sp>
          <p:nvSpPr>
            <p:cNvPr id="19" name="Rounded Rectangle 18"/>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0"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Load Data To Staging</a:t>
              </a:r>
              <a:endParaRPr lang="en-US" sz="1800" kern="1200" dirty="0"/>
            </a:p>
          </p:txBody>
        </p:sp>
      </p:grpSp>
    </p:spTree>
    <p:extLst>
      <p:ext uri="{BB962C8B-B14F-4D97-AF65-F5344CB8AC3E}">
        <p14:creationId xmlns:p14="http://schemas.microsoft.com/office/powerpoint/2010/main" val="372870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4</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pic>
        <p:nvPicPr>
          <p:cNvPr id="4" name="Picture 3"/>
          <p:cNvPicPr>
            <a:picLocks noChangeAspect="1"/>
          </p:cNvPicPr>
          <p:nvPr/>
        </p:nvPicPr>
        <p:blipFill rotWithShape="1">
          <a:blip r:embed="rId2"/>
          <a:srcRect l="11390" t="4859" r="27692" b="26621"/>
          <a:stretch/>
        </p:blipFill>
        <p:spPr>
          <a:xfrm>
            <a:off x="617219" y="1853778"/>
            <a:ext cx="7905969" cy="1091542"/>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534897" y="1484446"/>
            <a:ext cx="1178528" cy="307777"/>
          </a:xfrm>
          <a:prstGeom prst="rect">
            <a:avLst/>
          </a:prstGeom>
          <a:noFill/>
        </p:spPr>
        <p:txBody>
          <a:bodyPr wrap="none" rtlCol="0">
            <a:spAutoFit/>
          </a:bodyPr>
          <a:lstStyle/>
          <a:p>
            <a:r>
              <a:rPr lang="en-US" sz="1400" b="1" dirty="0" err="1" smtClean="0">
                <a:latin typeface="Consolas" panose="020B0609020204030204" pitchFamily="49" charset="0"/>
              </a:rPr>
              <a:t>dbo.agency</a:t>
            </a:r>
            <a:endParaRPr lang="en-US" sz="1400" b="1" dirty="0">
              <a:latin typeface="Consolas" panose="020B0609020204030204" pitchFamily="49" charset="0"/>
            </a:endParaRPr>
          </a:p>
        </p:txBody>
      </p:sp>
      <p:pic>
        <p:nvPicPr>
          <p:cNvPr id="6" name="Picture 5"/>
          <p:cNvPicPr>
            <a:picLocks noChangeAspect="1"/>
          </p:cNvPicPr>
          <p:nvPr/>
        </p:nvPicPr>
        <p:blipFill rotWithShape="1">
          <a:blip r:embed="rId3"/>
          <a:srcRect l="24638"/>
          <a:stretch/>
        </p:blipFill>
        <p:spPr>
          <a:xfrm>
            <a:off x="617219" y="3930206"/>
            <a:ext cx="3811453" cy="1083754"/>
          </a:xfrm>
          <a:prstGeom prst="rect">
            <a:avLst/>
          </a:prstGeom>
          <a:effectLst>
            <a:outerShdw blurRad="50800" dist="38100" dir="2700000" algn="tl" rotWithShape="0">
              <a:prstClr val="black">
                <a:alpha val="40000"/>
              </a:prstClr>
            </a:outerShdw>
          </a:effectLst>
        </p:spPr>
      </p:pic>
      <p:sp>
        <p:nvSpPr>
          <p:cNvPr id="7" name="TextBox 6"/>
          <p:cNvSpPr txBox="1"/>
          <p:nvPr/>
        </p:nvSpPr>
        <p:spPr>
          <a:xfrm>
            <a:off x="534897" y="3622429"/>
            <a:ext cx="1675459" cy="307777"/>
          </a:xfrm>
          <a:prstGeom prst="rect">
            <a:avLst/>
          </a:prstGeom>
          <a:noFill/>
        </p:spPr>
        <p:txBody>
          <a:bodyPr wrap="none" rtlCol="0">
            <a:spAutoFit/>
          </a:bodyPr>
          <a:lstStyle/>
          <a:p>
            <a:r>
              <a:rPr lang="en-US" sz="1400" b="1" dirty="0" err="1" smtClean="0">
                <a:latin typeface="Consolas" panose="020B0609020204030204" pitchFamily="49" charset="0"/>
              </a:rPr>
              <a:t>dbo.file_format</a:t>
            </a:r>
            <a:endParaRPr lang="en-US" sz="1400" b="1" dirty="0">
              <a:latin typeface="Consolas" panose="020B0609020204030204" pitchFamily="49" charset="0"/>
            </a:endParaRPr>
          </a:p>
        </p:txBody>
      </p:sp>
      <p:sp>
        <p:nvSpPr>
          <p:cNvPr id="8" name="TextBox 7"/>
          <p:cNvSpPr txBox="1"/>
          <p:nvPr/>
        </p:nvSpPr>
        <p:spPr>
          <a:xfrm>
            <a:off x="534897" y="1176669"/>
            <a:ext cx="289720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agencies.</a:t>
            </a:r>
            <a:endParaRPr lang="en-US" dirty="0">
              <a:solidFill>
                <a:schemeClr val="accent1">
                  <a:lumMod val="75000"/>
                </a:schemeClr>
              </a:solidFill>
              <a:latin typeface="+mj-lt"/>
            </a:endParaRPr>
          </a:p>
        </p:txBody>
      </p:sp>
      <p:sp>
        <p:nvSpPr>
          <p:cNvPr id="9" name="TextBox 8"/>
          <p:cNvSpPr txBox="1"/>
          <p:nvPr/>
        </p:nvSpPr>
        <p:spPr>
          <a:xfrm>
            <a:off x="534897" y="3253097"/>
            <a:ext cx="3187347"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file formats.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50609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5</a:t>
            </a:fld>
            <a:endParaRPr lang="en-US" dirty="0"/>
          </a:p>
        </p:txBody>
      </p:sp>
      <p:sp>
        <p:nvSpPr>
          <p:cNvPr id="3" name="Title 2"/>
          <p:cNvSpPr>
            <a:spLocks noGrp="1"/>
          </p:cNvSpPr>
          <p:nvPr>
            <p:ph type="title"/>
          </p:nvPr>
        </p:nvSpPr>
        <p:spPr/>
        <p:txBody>
          <a:bodyPr/>
          <a:lstStyle/>
          <a:p>
            <a:r>
              <a:rPr lang="en-US" dirty="0" smtClean="0"/>
              <a:t>Solution Data</a:t>
            </a:r>
            <a:endParaRPr lang="en-US" dirty="0"/>
          </a:p>
        </p:txBody>
      </p:sp>
      <p:sp>
        <p:nvSpPr>
          <p:cNvPr id="5" name="TextBox 4"/>
          <p:cNvSpPr txBox="1"/>
          <p:nvPr/>
        </p:nvSpPr>
        <p:spPr>
          <a:xfrm>
            <a:off x="534897" y="3532702"/>
            <a:ext cx="2073003" cy="307777"/>
          </a:xfrm>
          <a:prstGeom prst="rect">
            <a:avLst/>
          </a:prstGeom>
          <a:noFill/>
        </p:spPr>
        <p:txBody>
          <a:bodyPr wrap="none" rtlCol="0">
            <a:spAutoFit/>
          </a:bodyPr>
          <a:lstStyle/>
          <a:p>
            <a:r>
              <a:rPr lang="en-US" sz="1400" b="1" dirty="0" err="1" smtClean="0">
                <a:latin typeface="Consolas" panose="020B0609020204030204" pitchFamily="49" charset="0"/>
              </a:rPr>
              <a:t>dbo.agency_file_row</a:t>
            </a:r>
            <a:endParaRPr lang="en-US" sz="1400" b="1" dirty="0">
              <a:latin typeface="Consolas" panose="020B0609020204030204" pitchFamily="49" charset="0"/>
            </a:endParaRPr>
          </a:p>
        </p:txBody>
      </p:sp>
      <p:sp>
        <p:nvSpPr>
          <p:cNvPr id="8" name="TextBox 7"/>
          <p:cNvSpPr txBox="1"/>
          <p:nvPr/>
        </p:nvSpPr>
        <p:spPr>
          <a:xfrm>
            <a:off x="534897" y="3224925"/>
            <a:ext cx="3775136" cy="369332"/>
          </a:xfrm>
          <a:prstGeom prst="rect">
            <a:avLst/>
          </a:prstGeom>
          <a:noFill/>
        </p:spPr>
        <p:txBody>
          <a:bodyPr wrap="none" rtlCol="0">
            <a:spAutoFit/>
          </a:bodyPr>
          <a:lstStyle/>
          <a:p>
            <a:r>
              <a:rPr lang="en-US" dirty="0" smtClean="0">
                <a:solidFill>
                  <a:schemeClr val="accent1">
                    <a:lumMod val="75000"/>
                  </a:schemeClr>
                </a:solidFill>
                <a:latin typeface="+mj-lt"/>
              </a:rPr>
              <a:t>Staging table for raw agency data</a:t>
            </a:r>
            <a:endParaRPr lang="en-US" dirty="0">
              <a:solidFill>
                <a:schemeClr val="accent1">
                  <a:lumMod val="75000"/>
                </a:schemeClr>
              </a:solidFill>
              <a:latin typeface="+mj-lt"/>
            </a:endParaRPr>
          </a:p>
        </p:txBody>
      </p:sp>
      <p:pic>
        <p:nvPicPr>
          <p:cNvPr id="12" name="Picture 11"/>
          <p:cNvPicPr>
            <a:picLocks noChangeAspect="1"/>
          </p:cNvPicPr>
          <p:nvPr/>
        </p:nvPicPr>
        <p:blipFill rotWithShape="1">
          <a:blip r:embed="rId2"/>
          <a:srcRect l="11598" b="54822"/>
          <a:stretch/>
        </p:blipFill>
        <p:spPr>
          <a:xfrm>
            <a:off x="612741" y="3840479"/>
            <a:ext cx="7964556" cy="2051274"/>
          </a:xfrm>
          <a:prstGeom prst="rect">
            <a:avLst/>
          </a:prstGeom>
        </p:spPr>
      </p:pic>
      <p:pic>
        <p:nvPicPr>
          <p:cNvPr id="13" name="Picture 12"/>
          <p:cNvPicPr>
            <a:picLocks noChangeAspect="1"/>
          </p:cNvPicPr>
          <p:nvPr/>
        </p:nvPicPr>
        <p:blipFill rotWithShape="1">
          <a:blip r:embed="rId3"/>
          <a:srcRect t="-797" r="13904" b="-1"/>
          <a:stretch/>
        </p:blipFill>
        <p:spPr>
          <a:xfrm>
            <a:off x="534897" y="2073897"/>
            <a:ext cx="8120232" cy="631596"/>
          </a:xfrm>
          <a:prstGeom prst="rect">
            <a:avLst/>
          </a:prstGeom>
        </p:spPr>
      </p:pic>
      <p:sp>
        <p:nvSpPr>
          <p:cNvPr id="14" name="TextBox 13"/>
          <p:cNvSpPr txBox="1"/>
          <p:nvPr/>
        </p:nvSpPr>
        <p:spPr>
          <a:xfrm>
            <a:off x="463549" y="1673788"/>
            <a:ext cx="1675459" cy="307777"/>
          </a:xfrm>
          <a:prstGeom prst="rect">
            <a:avLst/>
          </a:prstGeom>
          <a:noFill/>
        </p:spPr>
        <p:txBody>
          <a:bodyPr wrap="none" rtlCol="0">
            <a:spAutoFit/>
          </a:bodyPr>
          <a:lstStyle/>
          <a:p>
            <a:r>
              <a:rPr lang="en-US" sz="1400" b="1" dirty="0" err="1" smtClean="0">
                <a:latin typeface="Consolas" panose="020B0609020204030204" pitchFamily="49" charset="0"/>
              </a:rPr>
              <a:t>dbo.agency_file</a:t>
            </a:r>
            <a:endParaRPr lang="en-US" sz="1400" b="1" dirty="0">
              <a:latin typeface="Consolas" panose="020B0609020204030204" pitchFamily="49" charset="0"/>
            </a:endParaRPr>
          </a:p>
        </p:txBody>
      </p:sp>
      <p:sp>
        <p:nvSpPr>
          <p:cNvPr id="15" name="TextBox 14"/>
          <p:cNvSpPr txBox="1"/>
          <p:nvPr/>
        </p:nvSpPr>
        <p:spPr>
          <a:xfrm>
            <a:off x="463549" y="1366011"/>
            <a:ext cx="4203202" cy="369332"/>
          </a:xfrm>
          <a:prstGeom prst="rect">
            <a:avLst/>
          </a:prstGeom>
          <a:noFill/>
        </p:spPr>
        <p:txBody>
          <a:bodyPr wrap="none" rtlCol="0">
            <a:spAutoFit/>
          </a:bodyPr>
          <a:lstStyle/>
          <a:p>
            <a:r>
              <a:rPr lang="en-US" dirty="0" smtClean="0">
                <a:solidFill>
                  <a:schemeClr val="accent1">
                    <a:lumMod val="75000"/>
                  </a:schemeClr>
                </a:solidFill>
                <a:latin typeface="+mj-lt"/>
              </a:rPr>
              <a:t>Record of every agency file processed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8015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EC4B8BAA-50E8-4473-B671-7206DE4BF961}" type="slidenum">
              <a:rPr lang="en-US" smtClean="0"/>
              <a:pPr/>
              <a:t>6</a:t>
            </a:fld>
            <a:endParaRPr lang="en-US" dirty="0"/>
          </a:p>
        </p:txBody>
      </p:sp>
      <p:sp>
        <p:nvSpPr>
          <p:cNvPr id="5" name="Title 4"/>
          <p:cNvSpPr>
            <a:spLocks noGrp="1"/>
          </p:cNvSpPr>
          <p:nvPr>
            <p:ph type="title"/>
          </p:nvPr>
        </p:nvSpPr>
        <p:spPr/>
        <p:txBody>
          <a:bodyPr/>
          <a:lstStyle/>
          <a:p>
            <a:r>
              <a:rPr lang="en-US" dirty="0"/>
              <a:t>Processing Steps</a:t>
            </a:r>
          </a:p>
        </p:txBody>
      </p:sp>
      <p:sp>
        <p:nvSpPr>
          <p:cNvPr id="3" name="Rounded Rectangle 2"/>
          <p:cNvSpPr/>
          <p:nvPr/>
        </p:nvSpPr>
        <p:spPr>
          <a:xfrm>
            <a:off x="813816" y="2841665"/>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Apply Attribute Transformations Where Applicable</a:t>
            </a:r>
            <a:endParaRPr lang="en-US" sz="1600" dirty="0">
              <a:solidFill>
                <a:schemeClr val="tx1">
                  <a:lumMod val="75000"/>
                  <a:lumOff val="25000"/>
                </a:schemeClr>
              </a:solidFill>
            </a:endParaRPr>
          </a:p>
        </p:txBody>
      </p:sp>
      <p:sp>
        <p:nvSpPr>
          <p:cNvPr id="9" name="Rounded Rectangle 8"/>
          <p:cNvSpPr/>
          <p:nvPr/>
        </p:nvSpPr>
        <p:spPr>
          <a:xfrm>
            <a:off x="813816" y="1511052"/>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Derive Attributes from Staging Column Data</a:t>
            </a:r>
            <a:endParaRPr lang="en-US" sz="1600" dirty="0">
              <a:solidFill>
                <a:schemeClr val="tx1">
                  <a:lumMod val="75000"/>
                  <a:lumOff val="25000"/>
                </a:schemeClr>
              </a:solidFill>
            </a:endParaRPr>
          </a:p>
        </p:txBody>
      </p:sp>
      <p:sp>
        <p:nvSpPr>
          <p:cNvPr id="10" name="Rounded Rectangle 9"/>
          <p:cNvSpPr/>
          <p:nvPr/>
        </p:nvSpPr>
        <p:spPr>
          <a:xfrm>
            <a:off x="813816" y="4216408"/>
            <a:ext cx="2240280" cy="950976"/>
          </a:xfrm>
          <a:prstGeom prst="roundRect">
            <a:avLst/>
          </a:prstGeom>
          <a:solidFill>
            <a:schemeClr val="bg1">
              <a:lumMod val="85000"/>
            </a:schemeClr>
          </a:solid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lumMod val="75000"/>
                    <a:lumOff val="25000"/>
                  </a:schemeClr>
                </a:solidFill>
              </a:rPr>
              <a:t>Load Into Agency Medical Record</a:t>
            </a:r>
            <a:endParaRPr lang="en-US" sz="1600" dirty="0">
              <a:solidFill>
                <a:schemeClr val="tx1">
                  <a:lumMod val="75000"/>
                  <a:lumOff val="25000"/>
                </a:schemeClr>
              </a:solidFill>
            </a:endParaRPr>
          </a:p>
        </p:txBody>
      </p:sp>
      <p:sp>
        <p:nvSpPr>
          <p:cNvPr id="11" name="TextBox 10"/>
          <p:cNvSpPr txBox="1"/>
          <p:nvPr/>
        </p:nvSpPr>
        <p:spPr>
          <a:xfrm>
            <a:off x="599296" y="5283374"/>
            <a:ext cx="2669320" cy="307777"/>
          </a:xfrm>
          <a:prstGeom prst="rect">
            <a:avLst/>
          </a:prstGeom>
          <a:noFill/>
        </p:spPr>
        <p:txBody>
          <a:bodyPr wrap="none" rtlCol="0">
            <a:spAutoFit/>
          </a:bodyPr>
          <a:lstStyle/>
          <a:p>
            <a:r>
              <a:rPr lang="en-US" sz="1400" b="1" dirty="0" err="1" smtClean="0">
                <a:latin typeface="Consolas" panose="020B0609020204030204" pitchFamily="49" charset="0"/>
              </a:rPr>
              <a:t>dbo.agency_medical_record</a:t>
            </a:r>
            <a:endParaRPr lang="en-US" sz="1400" b="1" dirty="0">
              <a:latin typeface="Consolas" panose="020B0609020204030204" pitchFamily="49" charset="0"/>
            </a:endParaRPr>
          </a:p>
        </p:txBody>
      </p:sp>
      <p:cxnSp>
        <p:nvCxnSpPr>
          <p:cNvPr id="13" name="Straight Arrow Connector 12"/>
          <p:cNvCxnSpPr>
            <a:stCxn id="9" idx="2"/>
            <a:endCxn id="3" idx="0"/>
          </p:cNvCxnSpPr>
          <p:nvPr/>
        </p:nvCxnSpPr>
        <p:spPr>
          <a:xfrm>
            <a:off x="1933956" y="2462028"/>
            <a:ext cx="0" cy="37963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2"/>
            <a:endCxn id="10" idx="0"/>
          </p:cNvCxnSpPr>
          <p:nvPr/>
        </p:nvCxnSpPr>
        <p:spPr>
          <a:xfrm>
            <a:off x="1933956" y="3792641"/>
            <a:ext cx="0" cy="423767"/>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13048" y="1819656"/>
            <a:ext cx="4654296" cy="276998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mn-lt"/>
              </a:rPr>
              <a:t>Loads each staging record into the Agency Medical Record</a:t>
            </a:r>
          </a:p>
          <a:p>
            <a:pPr marL="285750" indent="-285750">
              <a:spcAft>
                <a:spcPts val="1200"/>
              </a:spcAft>
              <a:buFont typeface="Arial" panose="020B0604020202020204" pitchFamily="34" charset="0"/>
              <a:buChar char="•"/>
            </a:pPr>
            <a:r>
              <a:rPr lang="en-US" dirty="0" smtClean="0">
                <a:latin typeface="+mn-lt"/>
              </a:rPr>
              <a:t>Maintains data integrity of Agency Medical records.</a:t>
            </a:r>
          </a:p>
          <a:p>
            <a:pPr marL="285750" indent="-285750">
              <a:spcAft>
                <a:spcPts val="1200"/>
              </a:spcAft>
              <a:buFont typeface="Arial" panose="020B0604020202020204" pitchFamily="34" charset="0"/>
              <a:buChar char="•"/>
            </a:pPr>
            <a:r>
              <a:rPr lang="en-US" dirty="0" smtClean="0">
                <a:latin typeface="+mn-lt"/>
              </a:rPr>
              <a:t>Apply transformations (filtering and text parsing)</a:t>
            </a:r>
          </a:p>
          <a:p>
            <a:pPr marL="285750" indent="-285750">
              <a:spcAft>
                <a:spcPts val="1200"/>
              </a:spcAft>
              <a:buFont typeface="Arial" panose="020B0604020202020204" pitchFamily="34" charset="0"/>
              <a:buChar char="•"/>
            </a:pPr>
            <a:r>
              <a:rPr lang="en-US" dirty="0" smtClean="0">
                <a:latin typeface="+mn-lt"/>
              </a:rPr>
              <a:t>Logs staging record transformation errors so they can be addressed.</a:t>
            </a:r>
            <a:endParaRPr lang="en-US" dirty="0">
              <a:latin typeface="+mn-lt"/>
            </a:endParaRPr>
          </a:p>
        </p:txBody>
      </p:sp>
      <p:grpSp>
        <p:nvGrpSpPr>
          <p:cNvPr id="14" name="Group 13"/>
          <p:cNvGrpSpPr/>
          <p:nvPr/>
        </p:nvGrpSpPr>
        <p:grpSpPr>
          <a:xfrm>
            <a:off x="7044857" y="236649"/>
            <a:ext cx="1601390" cy="1321147"/>
            <a:chOff x="2247304" y="273130"/>
            <a:chExt cx="1601390" cy="1321147"/>
          </a:xfrm>
        </p:grpSpPr>
        <p:sp>
          <p:nvSpPr>
            <p:cNvPr id="16" name="Rounded Rectangle 15"/>
            <p:cNvSpPr/>
            <p:nvPr/>
          </p:nvSpPr>
          <p:spPr>
            <a:xfrm>
              <a:off x="2247304" y="273130"/>
              <a:ext cx="1601390" cy="1321147"/>
            </a:xfrm>
            <a:prstGeom prst="roundRect">
              <a:avLst>
                <a:gd name="adj" fmla="val 1000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18" name="Rounded Rectangle 4"/>
            <p:cNvSpPr txBox="1"/>
            <p:nvPr/>
          </p:nvSpPr>
          <p:spPr>
            <a:xfrm>
              <a:off x="2285999" y="311825"/>
              <a:ext cx="1524000" cy="12437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Transform Into Agency Medical Record</a:t>
              </a:r>
              <a:endParaRPr lang="en-US" sz="1800" kern="1200" dirty="0"/>
            </a:p>
          </p:txBody>
        </p:sp>
      </p:grpSp>
    </p:spTree>
    <p:extLst>
      <p:ext uri="{BB962C8B-B14F-4D97-AF65-F5344CB8AC3E}">
        <p14:creationId xmlns:p14="http://schemas.microsoft.com/office/powerpoint/2010/main" val="313951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7</a:t>
            </a:fld>
            <a:endParaRPr lang="en-US" dirty="0"/>
          </a:p>
        </p:txBody>
      </p:sp>
      <p:sp>
        <p:nvSpPr>
          <p:cNvPr id="3" name="Title 2"/>
          <p:cNvSpPr>
            <a:spLocks noGrp="1"/>
          </p:cNvSpPr>
          <p:nvPr>
            <p:ph type="title"/>
          </p:nvPr>
        </p:nvSpPr>
        <p:spPr/>
        <p:txBody>
          <a:bodyPr/>
          <a:lstStyle/>
          <a:p>
            <a:r>
              <a:rPr lang="en-US" dirty="0"/>
              <a:t>Solution Data</a:t>
            </a:r>
          </a:p>
        </p:txBody>
      </p:sp>
      <p:pic>
        <p:nvPicPr>
          <p:cNvPr id="4" name="Picture 3"/>
          <p:cNvPicPr>
            <a:picLocks noChangeAspect="1"/>
          </p:cNvPicPr>
          <p:nvPr/>
        </p:nvPicPr>
        <p:blipFill rotWithShape="1">
          <a:blip r:embed="rId2"/>
          <a:srcRect l="18337"/>
          <a:stretch/>
        </p:blipFill>
        <p:spPr>
          <a:xfrm>
            <a:off x="416560" y="1595237"/>
            <a:ext cx="3454400" cy="4332174"/>
          </a:xfrm>
          <a:prstGeom prst="rect">
            <a:avLst/>
          </a:prstGeom>
          <a:effectLst>
            <a:outerShdw blurRad="50800" dist="38100" dir="2700000" algn="tl" rotWithShape="0">
              <a:prstClr val="black">
                <a:alpha val="40000"/>
              </a:prstClr>
            </a:outerShdw>
          </a:effectLst>
        </p:spPr>
      </p:pic>
      <p:sp>
        <p:nvSpPr>
          <p:cNvPr id="5" name="TextBox 4"/>
          <p:cNvSpPr txBox="1"/>
          <p:nvPr/>
        </p:nvSpPr>
        <p:spPr>
          <a:xfrm>
            <a:off x="297153" y="1225905"/>
            <a:ext cx="1476686" cy="307777"/>
          </a:xfrm>
          <a:prstGeom prst="rect">
            <a:avLst/>
          </a:prstGeom>
          <a:noFill/>
        </p:spPr>
        <p:txBody>
          <a:bodyPr wrap="none" rtlCol="0">
            <a:spAutoFit/>
          </a:bodyPr>
          <a:lstStyle/>
          <a:p>
            <a:r>
              <a:rPr lang="en-US" sz="1400" b="1" dirty="0" err="1" smtClean="0">
                <a:latin typeface="Consolas" panose="020B0609020204030204" pitchFamily="49" charset="0"/>
              </a:rPr>
              <a:t>dbo.attribute</a:t>
            </a:r>
            <a:endParaRPr lang="en-US" sz="1400" b="1" dirty="0">
              <a:latin typeface="Consolas" panose="020B0609020204030204" pitchFamily="49" charset="0"/>
            </a:endParaRPr>
          </a:p>
        </p:txBody>
      </p:sp>
      <p:sp>
        <p:nvSpPr>
          <p:cNvPr id="6" name="TextBox 5"/>
          <p:cNvSpPr txBox="1"/>
          <p:nvPr/>
        </p:nvSpPr>
        <p:spPr>
          <a:xfrm>
            <a:off x="297153" y="856573"/>
            <a:ext cx="3806363" cy="369332"/>
          </a:xfrm>
          <a:prstGeom prst="rect">
            <a:avLst/>
          </a:prstGeom>
          <a:noFill/>
        </p:spPr>
        <p:txBody>
          <a:bodyPr wrap="none" rtlCol="0">
            <a:spAutoFit/>
          </a:bodyPr>
          <a:lstStyle/>
          <a:p>
            <a:r>
              <a:rPr lang="en-US" dirty="0" smtClean="0">
                <a:solidFill>
                  <a:schemeClr val="accent1">
                    <a:lumMod val="75000"/>
                  </a:schemeClr>
                </a:solidFill>
                <a:latin typeface="+mj-lt"/>
              </a:rPr>
              <a:t>Master table for agency attributes.</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418906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8</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44942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dbo.file_format_attribute</a:t>
            </a:r>
            <a:endParaRPr lang="en-US" sz="1400" b="1" dirty="0">
              <a:latin typeface="Consolas" panose="020B0609020204030204" pitchFamily="49" charset="0"/>
            </a:endParaRPr>
          </a:p>
        </p:txBody>
      </p:sp>
      <p:sp>
        <p:nvSpPr>
          <p:cNvPr id="6" name="TextBox 5"/>
          <p:cNvSpPr txBox="1"/>
          <p:nvPr/>
        </p:nvSpPr>
        <p:spPr>
          <a:xfrm>
            <a:off x="297153" y="1080093"/>
            <a:ext cx="4553106"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transformation rules</a:t>
            </a:r>
            <a:endParaRPr lang="en-US" dirty="0">
              <a:solidFill>
                <a:schemeClr val="accent1">
                  <a:lumMod val="75000"/>
                </a:schemeClr>
              </a:solidFill>
              <a:latin typeface="+mj-lt"/>
            </a:endParaRPr>
          </a:p>
        </p:txBody>
      </p:sp>
      <p:pic>
        <p:nvPicPr>
          <p:cNvPr id="7" name="Picture 6"/>
          <p:cNvPicPr>
            <a:picLocks noChangeAspect="1"/>
          </p:cNvPicPr>
          <p:nvPr/>
        </p:nvPicPr>
        <p:blipFill>
          <a:blip r:embed="rId2"/>
          <a:stretch>
            <a:fillRect/>
          </a:stretch>
        </p:blipFill>
        <p:spPr>
          <a:xfrm>
            <a:off x="373379" y="1818757"/>
            <a:ext cx="6219427" cy="35482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021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EC4B8BAA-50E8-4473-B671-7206DE4BF961}" type="slidenum">
              <a:rPr lang="en-US" smtClean="0"/>
              <a:pPr/>
              <a:t>9</a:t>
            </a:fld>
            <a:endParaRPr lang="en-US" dirty="0"/>
          </a:p>
        </p:txBody>
      </p:sp>
      <p:sp>
        <p:nvSpPr>
          <p:cNvPr id="3" name="Title 2"/>
          <p:cNvSpPr>
            <a:spLocks noGrp="1"/>
          </p:cNvSpPr>
          <p:nvPr>
            <p:ph type="title"/>
          </p:nvPr>
        </p:nvSpPr>
        <p:spPr/>
        <p:txBody>
          <a:bodyPr/>
          <a:lstStyle/>
          <a:p>
            <a:r>
              <a:rPr lang="en-US" dirty="0"/>
              <a:t>Solution Data</a:t>
            </a:r>
          </a:p>
        </p:txBody>
      </p:sp>
      <p:sp>
        <p:nvSpPr>
          <p:cNvPr id="5" name="TextBox 4"/>
          <p:cNvSpPr txBox="1"/>
          <p:nvPr/>
        </p:nvSpPr>
        <p:spPr>
          <a:xfrm>
            <a:off x="297153" y="1225905"/>
            <a:ext cx="2669320" cy="307777"/>
          </a:xfrm>
          <a:prstGeom prst="rect">
            <a:avLst/>
          </a:prstGeom>
          <a:noFill/>
        </p:spPr>
        <p:txBody>
          <a:bodyPr wrap="none" rtlCol="0">
            <a:spAutoFit/>
          </a:bodyPr>
          <a:lstStyle/>
          <a:p>
            <a:r>
              <a:rPr lang="en-US" sz="1400" b="1" dirty="0" err="1" smtClean="0">
                <a:latin typeface="Consolas" panose="020B0609020204030204" pitchFamily="49" charset="0"/>
              </a:rPr>
              <a:t>dbo.file_format_translate</a:t>
            </a:r>
            <a:endParaRPr lang="en-US" sz="1400" b="1" dirty="0">
              <a:latin typeface="Consolas" panose="020B0609020204030204" pitchFamily="49" charset="0"/>
            </a:endParaRPr>
          </a:p>
        </p:txBody>
      </p:sp>
      <p:sp>
        <p:nvSpPr>
          <p:cNvPr id="6" name="TextBox 5"/>
          <p:cNvSpPr txBox="1"/>
          <p:nvPr/>
        </p:nvSpPr>
        <p:spPr>
          <a:xfrm>
            <a:off x="297153" y="856573"/>
            <a:ext cx="4666277" cy="369332"/>
          </a:xfrm>
          <a:prstGeom prst="rect">
            <a:avLst/>
          </a:prstGeom>
          <a:noFill/>
        </p:spPr>
        <p:txBody>
          <a:bodyPr wrap="none" rtlCol="0">
            <a:spAutoFit/>
          </a:bodyPr>
          <a:lstStyle/>
          <a:p>
            <a:r>
              <a:rPr lang="en-US" dirty="0" smtClean="0">
                <a:solidFill>
                  <a:schemeClr val="accent1">
                    <a:lumMod val="75000"/>
                  </a:schemeClr>
                </a:solidFill>
                <a:latin typeface="+mj-lt"/>
              </a:rPr>
              <a:t>File format attribute value translation rules</a:t>
            </a:r>
            <a:endParaRPr lang="en-US" dirty="0">
              <a:solidFill>
                <a:schemeClr val="accent1">
                  <a:lumMod val="75000"/>
                </a:schemeClr>
              </a:solidFill>
              <a:latin typeface="+mj-lt"/>
            </a:endParaRPr>
          </a:p>
        </p:txBody>
      </p:sp>
      <p:pic>
        <p:nvPicPr>
          <p:cNvPr id="4" name="Picture 3"/>
          <p:cNvPicPr>
            <a:picLocks noChangeAspect="1"/>
          </p:cNvPicPr>
          <p:nvPr/>
        </p:nvPicPr>
        <p:blipFill>
          <a:blip r:embed="rId2"/>
          <a:stretch>
            <a:fillRect/>
          </a:stretch>
        </p:blipFill>
        <p:spPr>
          <a:xfrm>
            <a:off x="373380" y="1626347"/>
            <a:ext cx="7040506" cy="42054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94819441"/>
      </p:ext>
    </p:extLst>
  </p:cSld>
  <p:clrMapOvr>
    <a:masterClrMapping/>
  </p:clrMapOvr>
</p:sld>
</file>

<file path=ppt/theme/theme1.xml><?xml version="1.0" encoding="utf-8"?>
<a:theme xmlns:a="http://schemas.openxmlformats.org/drawingml/2006/main" name="Centric Template">
  <a:themeElements>
    <a:clrScheme name="Centric Theme Colors">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ntric Data Analytics">
      <a:majorFont>
        <a:latin typeface="Segoe UI Semibold"/>
        <a:ea typeface=""/>
        <a:cs typeface=""/>
      </a:majorFont>
      <a:minorFont>
        <a:latin typeface="Segoe UI Semi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9113D52-F3C3-4740-B464-E53A551FCC7A}" vid="{F111D779-2689-4538-908E-0EEDDB812D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9264d6d-7bd7-40c1-b549-15a4f0f62687">
      <Terms xmlns="http://schemas.microsoft.com/office/infopath/2007/PartnerControls">
        <TermInfo xmlns="http://schemas.microsoft.com/office/infopath/2007/PartnerControls">
          <TermName xmlns="http://schemas.microsoft.com/office/infopath/2007/PartnerControls">communications</TermName>
          <TermId xmlns="http://schemas.microsoft.com/office/infopath/2007/PartnerControls">00000000-0000-0000-0000-000000000000</TermId>
        </TermInfo>
        <TermInfo xmlns="http://schemas.microsoft.com/office/infopath/2007/PartnerControls">
          <TermName xmlns="http://schemas.microsoft.com/office/infopath/2007/PartnerControls">In balance presentation</TermName>
          <TermId xmlns="http://schemas.microsoft.com/office/infopath/2007/PartnerControls">00000000-0000-0000-0000-000000000000</TermId>
        </TermInfo>
        <TermInfo xmlns="http://schemas.microsoft.com/office/infopath/2007/PartnerControls">
          <TermName xmlns="http://schemas.microsoft.com/office/infopath/2007/PartnerControls">Messaging presentation</TermName>
          <TermId xmlns="http://schemas.microsoft.com/office/infopath/2007/PartnerControls">00000000-0000-0000-0000-000000000000</TermId>
        </TermInfo>
        <TermInfo xmlns="http://schemas.microsoft.com/office/infopath/2007/PartnerControls">
          <TermName xmlns="http://schemas.microsoft.com/office/infopath/2007/PartnerControls">in balance</TermName>
          <TermId xmlns="http://schemas.microsoft.com/office/infopath/2007/PartnerControls">00000000-0000-0000-0000-000000000000</TermId>
        </TermInfo>
        <TermInfo xmlns="http://schemas.microsoft.com/office/infopath/2007/PartnerControls">
          <TermName xmlns="http://schemas.microsoft.com/office/infopath/2007/PartnerControls">Marketing</TermName>
          <TermId xmlns="http://schemas.microsoft.com/office/infopath/2007/PartnerControls">00000000-0000-0000-0000-000000000000</TermId>
        </TermInfo>
      </Terms>
    </TaxKeywordTaxHTField>
    <TaxCatchAll xmlns="29264d6d-7bd7-40c1-b549-15a4f0f62687">
      <Value>1418</Value>
      <Value>219</Value>
      <Value>1483</Value>
      <Value>1409</Value>
      <Value>350</Value>
      <Value>1407</Value>
      <Value>209</Value>
    </TaxCatchAll>
    <IconOverlay xmlns="http://schemas.microsoft.com/sharepoint/v4" xsi:nil="true"/>
    <Document_x0020_TypeTaxHTField1 xmlns="29264d6d-7bd7-40c1-b549-15a4f0f62687">
      <Terms xmlns="http://schemas.microsoft.com/office/infopath/2007/PartnerControls">
        <TermInfo xmlns="http://schemas.microsoft.com/office/infopath/2007/PartnerControls">
          <TermName xmlns="http://schemas.microsoft.com/office/infopath/2007/PartnerControls">Branding - Logos, Guides, etc</TermName>
          <TermId xmlns="http://schemas.microsoft.com/office/infopath/2007/PartnerControls">3ccd4be5-7b25-443e-bc11-dd1b2c66ae8d</TermId>
        </TermInfo>
      </Terms>
    </Document_x0020_TypeTaxHTField1>
    <Marketing_x0020_Focus xmlns="55e605e8-b8a6-49ec-a4d2-1dfc21784e69">
      <Value>Messaging &amp; Brand Guidelines</Value>
      <Value>Presentations &amp; RFP Material</Value>
    </Marketing_x0020_Focus>
    <Document_x0020_CategoryTaxHTField1 xmlns="29264d6d-7bd7-40c1-b549-15a4f0f62687">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e672946e-6fe5-422c-9acc-229d1bc3d257</TermId>
        </TermInfo>
      </Terms>
    </Document_x0020_CategoryTaxHTField1>
    <AverageRating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67E6B23D4B6CA40A1460258AC150E9E" ma:contentTypeVersion="14" ma:contentTypeDescription="Create a new document." ma:contentTypeScope="" ma:versionID="1ccdf4873041b3daeecfa816f1d4e199">
  <xsd:schema xmlns:xsd="http://www.w3.org/2001/XMLSchema" xmlns:xs="http://www.w3.org/2001/XMLSchema" xmlns:p="http://schemas.microsoft.com/office/2006/metadata/properties" xmlns:ns1="http://schemas.microsoft.com/sharepoint/v3" xmlns:ns2="29264d6d-7bd7-40c1-b549-15a4f0f62687" xmlns:ns3="55e605e8-b8a6-49ec-a4d2-1dfc21784e69" xmlns:ns4="http://schemas.microsoft.com/sharepoint/v4" targetNamespace="http://schemas.microsoft.com/office/2006/metadata/properties" ma:root="true" ma:fieldsID="60b858a33545d4319814e1658c521a2c" ns1:_="" ns2:_="" ns3:_="" ns4:_="">
    <xsd:import namespace="http://schemas.microsoft.com/sharepoint/v3"/>
    <xsd:import namespace="29264d6d-7bd7-40c1-b549-15a4f0f62687"/>
    <xsd:import namespace="55e605e8-b8a6-49ec-a4d2-1dfc21784e69"/>
    <xsd:import namespace="http://schemas.microsoft.com/sharepoint/v4"/>
    <xsd:element name="properties">
      <xsd:complexType>
        <xsd:sequence>
          <xsd:element name="documentManagement">
            <xsd:complexType>
              <xsd:all>
                <xsd:element ref="ns3:Marketing_x0020_Focus" minOccurs="0"/>
                <xsd:element ref="ns1:AverageRating" minOccurs="0"/>
                <xsd:element ref="ns1:RatingCount" minOccurs="0"/>
                <xsd:element ref="ns2:Document_x0020_CategoryTaxHTField1" minOccurs="0"/>
                <xsd:element ref="ns2:TaxCatchAll" minOccurs="0"/>
                <xsd:element ref="ns2:Document_x0020_TypeTaxHTField1" minOccurs="0"/>
                <xsd:element ref="ns2:TaxKeywordTaxHTField"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RatingCount" ma:index="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9264d6d-7bd7-40c1-b549-15a4f0f62687" elementFormDefault="qualified">
    <xsd:import namespace="http://schemas.microsoft.com/office/2006/documentManagement/types"/>
    <xsd:import namespace="http://schemas.microsoft.com/office/infopath/2007/PartnerControls"/>
    <xsd:element name="Document_x0020_CategoryTaxHTField1" ma:index="10" ma:taxonomy="true" ma:internalName="Document_x0020_CategoryTaxHTField0" ma:taxonomyFieldName="Document_x0020_Category" ma:displayName="Document Category" ma:readOnly="false" ma:default="219;#Marketing|e672946e-6fe5-422c-9acc-229d1bc3d257" ma:fieldId="{4b91dfee-aadd-4b49-a501-01d8e3e6c9a0}" ma:sspId="1098d41b-5930-4114-ab82-528197a298f0" ma:termSetId="ae7b40bc-7abf-4d24-b4b9-8f398d052cfb" ma:anchorId="00000000-0000-0000-0000-000000000000" ma:open="false" ma:isKeyword="false">
      <xsd:complexType>
        <xsd:sequence>
          <xsd:element ref="pc:Terms" minOccurs="0" maxOccurs="1"/>
        </xsd:sequence>
      </xsd:complexType>
    </xsd:element>
    <xsd:element name="TaxCatchAll" ma:index="11" nillable="true" ma:displayName="Taxonomy Catch All Column" ma:hidden="true" ma:list="{77fbf21a-d9ad-4aad-911b-319620009289}" ma:internalName="TaxCatchAll" ma:showField="CatchAllData" ma:web="29264d6d-7bd7-40c1-b549-15a4f0f62687">
      <xsd:complexType>
        <xsd:complexContent>
          <xsd:extension base="dms:MultiChoiceLookup">
            <xsd:sequence>
              <xsd:element name="Value" type="dms:Lookup" maxOccurs="unbounded" minOccurs="0" nillable="true"/>
            </xsd:sequence>
          </xsd:extension>
        </xsd:complexContent>
      </xsd:complexType>
    </xsd:element>
    <xsd:element name="Document_x0020_TypeTaxHTField1" ma:index="12" ma:taxonomy="true" ma:internalName="Document_x0020_TypeTaxHTField0" ma:taxonomyFieldName="Document_x0020_Type" ma:displayName="Document Type" ma:default="" ma:fieldId="{c7b9903f-28da-4297-8f85-92da934f260b}" ma:sspId="1098d41b-5930-4114-ab82-528197a298f0" ma:termSetId="c1f7300f-07f9-4e63-bf25-d1383e0fb85a" ma:anchorId="00000000-0000-0000-0000-000000000000" ma:open="false" ma:isKeyword="false">
      <xsd:complexType>
        <xsd:sequence>
          <xsd:element ref="pc:Terms" minOccurs="0" maxOccurs="1"/>
        </xsd:sequence>
      </xsd:complexType>
    </xsd:element>
    <xsd:element name="TaxKeywordTaxHTField" ma:index="13" nillable="true" ma:taxonomy="true" ma:internalName="TaxKeywordTaxHTField" ma:taxonomyFieldName="TaxKeyword" ma:displayName="Enterprise Keywords" ma:fieldId="{23f27201-bee3-471e-b2e7-b64fd8b7ca38}" ma:taxonomyMulti="true" ma:sspId="1098d41b-5930-4114-ab82-528197a298f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5e605e8-b8a6-49ec-a4d2-1dfc21784e69" elementFormDefault="qualified">
    <xsd:import namespace="http://schemas.microsoft.com/office/2006/documentManagement/types"/>
    <xsd:import namespace="http://schemas.microsoft.com/office/infopath/2007/PartnerControls"/>
    <xsd:element name="Marketing_x0020_Focus" ma:index="4" nillable="true" ma:displayName="Marketing Focus" ma:internalName="Marketing_x0020_Focus" ma:requiredMultiChoice="true">
      <xsd:complexType>
        <xsd:complexContent>
          <xsd:extension base="dms:MultiChoice">
            <xsd:sequence>
              <xsd:element name="Value" maxOccurs="unbounded" minOccurs="0" nillable="true">
                <xsd:simpleType>
                  <xsd:restriction base="dms:Choice">
                    <xsd:enumeration value="Advertising"/>
                    <xsd:enumeration value="Editorial Calendars"/>
                    <xsd:enumeration value="Email Marketing"/>
                    <xsd:enumeration value="Employee Profile Pics"/>
                    <xsd:enumeration value="Logos"/>
                    <xsd:enumeration value="Marketing Collateral"/>
                    <xsd:enumeration value="Marketing Metric Reports"/>
                    <xsd:enumeration value="Messaging &amp; Brand Guidelines"/>
                    <xsd:enumeration value="New Hires"/>
                    <xsd:enumeration value="Presentations &amp; RFP Material"/>
                    <xsd:enumeration value="Social Media"/>
                    <xsd:enumeration value="Trade Show &amp; Booth Material"/>
                    <xsd:enumeration value="Website Resources"/>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016624-10FF-4AB4-98DB-6106AB2CE1C9}">
  <ds:schemaRefs>
    <ds:schemaRef ds:uri="http://purl.org/dc/terms/"/>
    <ds:schemaRef ds:uri="http://schemas.microsoft.com/office/2006/documentManagement/types"/>
    <ds:schemaRef ds:uri="29264d6d-7bd7-40c1-b549-15a4f0f62687"/>
    <ds:schemaRef ds:uri="http://schemas.microsoft.com/sharepoint/v4"/>
    <ds:schemaRef ds:uri="http://purl.org/dc/elements/1.1/"/>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55e605e8-b8a6-49ec-a4d2-1dfc21784e69"/>
    <ds:schemaRef ds:uri="http://www.w3.org/XML/1998/namespace"/>
    <ds:schemaRef ds:uri="http://purl.org/dc/dcmitype/"/>
  </ds:schemaRefs>
</ds:datastoreItem>
</file>

<file path=customXml/itemProps2.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3.xml><?xml version="1.0" encoding="utf-8"?>
<ds:datastoreItem xmlns:ds="http://schemas.openxmlformats.org/officeDocument/2006/customXml" ds:itemID="{F2F818CD-C383-4A5B-8694-3D8F49EB7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9264d6d-7bd7-40c1-b549-15a4f0f62687"/>
    <ds:schemaRef ds:uri="55e605e8-b8a6-49ec-a4d2-1dfc21784e6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Centric Template 2018</Template>
  <TotalTime>74</TotalTime>
  <Words>287</Words>
  <Application>Microsoft Office PowerPoint</Application>
  <PresentationFormat>On-screen Show (4:3)</PresentationFormat>
  <Paragraphs>67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Consolas</vt:lpstr>
      <vt:lpstr>Segoe UI Semibold</vt:lpstr>
      <vt:lpstr>Segoe UI Semilight</vt:lpstr>
      <vt:lpstr>Centric Template</vt:lpstr>
      <vt:lpstr>PowerPoint Presentation</vt:lpstr>
      <vt:lpstr>Processing Steps</vt:lpstr>
      <vt:lpstr>Processing Steps</vt:lpstr>
      <vt:lpstr>Solution Data</vt:lpstr>
      <vt:lpstr>Solution Data</vt:lpstr>
      <vt:lpstr>Processing Steps</vt:lpstr>
      <vt:lpstr>Solution Data</vt:lpstr>
      <vt:lpstr>Solution Data</vt:lpstr>
      <vt:lpstr>Solution Data</vt:lpstr>
      <vt:lpstr>Solution Data</vt:lpstr>
      <vt:lpstr>Processing Steps</vt:lpstr>
    </vt:vector>
  </TitlesOfParts>
  <Company>Centric Consulting,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Kanel</dc:creator>
  <cp:keywords>communications; In balance presentation; Messaging presentation; Marketing; in balance</cp:keywords>
  <cp:lastModifiedBy>Scott Stover</cp:lastModifiedBy>
  <cp:revision>12</cp:revision>
  <cp:lastPrinted>2012-04-23T10:00:33Z</cp:lastPrinted>
  <dcterms:created xsi:type="dcterms:W3CDTF">2018-04-01T21:08:57Z</dcterms:created>
  <dcterms:modified xsi:type="dcterms:W3CDTF">2018-04-23T19:35:26Z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ContentTypeId">
    <vt:lpwstr>0x010100467E6B23D4B6CA40A1460258AC150E9E</vt:lpwstr>
  </property>
  <property fmtid="{D5CDD505-2E9C-101B-9397-08002B2CF9AE}" pid="8"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9" name="Document Category">
    <vt:lpwstr>219;#Marketing|e672946e-6fe5-422c-9acc-229d1bc3d257</vt:lpwstr>
  </property>
  <property fmtid="{D5CDD505-2E9C-101B-9397-08002B2CF9AE}" pid="10" name="HeaderStyleDefinitions">
    <vt:lpwstr/>
  </property>
</Properties>
</file>